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AN, Alam Noor (NORTH MIDDLESEX UNIVERSITY HOSPITAL NHS TRUST)" initials="KAN(MUHNT" lastIdx="2" clrIdx="0">
    <p:extLst>
      <p:ext uri="{19B8F6BF-5375-455C-9EA6-DF929625EA0E}">
        <p15:presenceInfo xmlns:p15="http://schemas.microsoft.com/office/powerpoint/2012/main" userId="S::alamnoor.khan@nhs.net::f17c1818-e084-4f3a-8711-e7d4085eb6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9159DD-92CC-4F70-A794-2BEE53EE7E3E}" v="4" dt="2023-05-03T14:49:12.7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31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Dell\Downloads\Graph.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558545863475344E-2"/>
          <c:y val="0"/>
          <c:w val="0.75908063990177943"/>
          <c:h val="0.87895460797799174"/>
        </c:manualLayout>
      </c:layout>
      <c:pie3DChart>
        <c:varyColors val="1"/>
        <c:ser>
          <c:idx val="0"/>
          <c:order val="0"/>
          <c:dPt>
            <c:idx val="0"/>
            <c:bubble3D val="0"/>
            <c:spPr>
              <a:solidFill>
                <a:schemeClr val="accent1">
                  <a:shade val="76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0F0-4CDB-A17E-308AFE80D8E7}"/>
              </c:ext>
            </c:extLst>
          </c:dPt>
          <c:dPt>
            <c:idx val="1"/>
            <c:bubble3D val="0"/>
            <c:spPr>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c:spPr>
            <c:extLst>
              <c:ext xmlns:c16="http://schemas.microsoft.com/office/drawing/2014/chart" uri="{C3380CC4-5D6E-409C-BE32-E72D297353CC}">
                <c16:uniqueId val="{00000003-D0F0-4CDB-A17E-308AFE80D8E7}"/>
              </c:ext>
            </c:extLst>
          </c:dPt>
          <c:dLbls>
            <c:dLbl>
              <c:idx val="0"/>
              <c:tx>
                <c:rich>
                  <a:bodyPr/>
                  <a:lstStyle/>
                  <a:p>
                    <a:r>
                      <a:rPr lang="en-US"/>
                      <a:t>13 (56.6%)</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D0F0-4CDB-A17E-308AFE80D8E7}"/>
                </c:ext>
              </c:extLst>
            </c:dLbl>
            <c:dLbl>
              <c:idx val="1"/>
              <c:tx>
                <c:rich>
                  <a:bodyPr/>
                  <a:lstStyle/>
                  <a:p>
                    <a:r>
                      <a:rPr lang="en-US"/>
                      <a:t>10 (43.4%)</a:t>
                    </a:r>
                  </a:p>
                </c:rich>
              </c:tx>
              <c:dLblPos val="ctr"/>
              <c:showLegendKey val="0"/>
              <c:showVal val="1"/>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D0F0-4CDB-A17E-308AFE80D8E7}"/>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Sheet1!$A$7:$A$8</c:f>
              <c:strCache>
                <c:ptCount val="2"/>
                <c:pt idx="0">
                  <c:v>Alcohol</c:v>
                </c:pt>
                <c:pt idx="1">
                  <c:v>Phenol </c:v>
                </c:pt>
              </c:strCache>
            </c:strRef>
          </c:cat>
          <c:val>
            <c:numRef>
              <c:f>Sheet1!$B$7:$B$8</c:f>
              <c:numCache>
                <c:formatCode>General</c:formatCode>
                <c:ptCount val="2"/>
                <c:pt idx="0">
                  <c:v>13</c:v>
                </c:pt>
                <c:pt idx="1">
                  <c:v>10</c:v>
                </c:pt>
              </c:numCache>
            </c:numRef>
          </c:val>
          <c:extLst>
            <c:ext xmlns:c16="http://schemas.microsoft.com/office/drawing/2014/chart" uri="{C3380CC4-5D6E-409C-BE32-E72D297353CC}">
              <c16:uniqueId val="{00000000-4828-1143-867B-8AF21A152B31}"/>
            </c:ext>
          </c:extLst>
        </c:ser>
        <c:dLbls>
          <c:dLblPos val="ctr"/>
          <c:showLegendKey val="0"/>
          <c:showVal val="1"/>
          <c:showCatName val="0"/>
          <c:showSerName val="0"/>
          <c:showPercent val="0"/>
          <c:showBubbleSize val="0"/>
          <c:showLeaderLines val="1"/>
        </c:dLbls>
      </c:pie3DChart>
      <c:spPr>
        <a:noFill/>
        <a:ln>
          <a:solidFill>
            <a:srgbClr val="70AD47"/>
          </a:solidFill>
        </a:ln>
        <a:effectLst/>
      </c:spPr>
    </c:plotArea>
    <c:legend>
      <c:legendPos val="r"/>
      <c:legendEntry>
        <c:idx val="0"/>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Entry>
      <c:layout>
        <c:manualLayout>
          <c:xMode val="edge"/>
          <c:yMode val="edge"/>
          <c:x val="0"/>
          <c:y val="0.66511894759840062"/>
          <c:w val="0.78836482228158056"/>
          <c:h val="0.2523382147325042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rgbClr val="DDEBCF"/>
        </a:gs>
        <a:gs pos="50000">
          <a:srgbClr val="9CB86E"/>
        </a:gs>
        <a:gs pos="100000">
          <a:srgbClr val="156B13"/>
        </a:gs>
      </a:gsLst>
      <a:lin ang="5400000" scaled="0"/>
      <a:tileRect/>
    </a:gradFill>
    <a:ln w="9525" cap="flat" cmpd="sng" algn="ctr">
      <a:solidFill>
        <a:schemeClr val="dk1">
          <a:lumMod val="25000"/>
          <a:lumOff val="75000"/>
        </a:schemeClr>
      </a:solidFill>
      <a:round/>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568746823284905"/>
          <c:y val="4.236773617393147E-2"/>
          <c:w val="0.74431253176715095"/>
          <c:h val="0.52824899502436673"/>
        </c:manualLayout>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dLbl>
              <c:idx val="0"/>
              <c:layout>
                <c:manualLayout>
                  <c:x val="2.7777777777777779E-3"/>
                  <c:y val="0.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64-634F-87BA-31065A33E431}"/>
                </c:ext>
              </c:extLst>
            </c:dLbl>
            <c:dLbl>
              <c:idx val="1"/>
              <c:layout>
                <c:manualLayout>
                  <c:x val="5.5555555555555558E-3"/>
                  <c:y val="0.13888888888888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864-634F-87BA-31065A33E431}"/>
                </c:ext>
              </c:extLst>
            </c:dLbl>
            <c:dLbl>
              <c:idx val="2"/>
              <c:layout>
                <c:manualLayout>
                  <c:x val="8.3333333333333332E-3"/>
                  <c:y val="0.162037037037036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864-634F-87BA-31065A33E43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Sheet1!$F$26:$F$28</c:f>
              <c:strCache>
                <c:ptCount val="3"/>
                <c:pt idx="0">
                  <c:v>Pre procedure pain score</c:v>
                </c:pt>
                <c:pt idx="1">
                  <c:v>Pain score at 1 week</c:v>
                </c:pt>
                <c:pt idx="2">
                  <c:v>Pain score at 4 weeks</c:v>
                </c:pt>
              </c:strCache>
            </c:strRef>
          </c:cat>
          <c:val>
            <c:numRef>
              <c:f>Sheet1!$G$26:$G$28</c:f>
              <c:numCache>
                <c:formatCode>General</c:formatCode>
                <c:ptCount val="3"/>
                <c:pt idx="0">
                  <c:v>8.91</c:v>
                </c:pt>
                <c:pt idx="1">
                  <c:v>3.83</c:v>
                </c:pt>
                <c:pt idx="2">
                  <c:v>4.82</c:v>
                </c:pt>
              </c:numCache>
            </c:numRef>
          </c:val>
          <c:extLst>
            <c:ext xmlns:c16="http://schemas.microsoft.com/office/drawing/2014/chart" uri="{C3380CC4-5D6E-409C-BE32-E72D297353CC}">
              <c16:uniqueId val="{00000003-3864-634F-87BA-31065A33E431}"/>
            </c:ext>
          </c:extLst>
        </c:ser>
        <c:dLbls>
          <c:showLegendKey val="0"/>
          <c:showVal val="1"/>
          <c:showCatName val="0"/>
          <c:showSerName val="0"/>
          <c:showPercent val="0"/>
          <c:showBubbleSize val="0"/>
        </c:dLbls>
        <c:gapWidth val="65"/>
        <c:shape val="box"/>
        <c:axId val="219472256"/>
        <c:axId val="219475328"/>
        <c:axId val="0"/>
      </c:bar3DChart>
      <c:catAx>
        <c:axId val="219472256"/>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800" b="0" i="0" u="none" strike="noStrike" kern="1200" cap="all" baseline="0">
                <a:solidFill>
                  <a:schemeClr val="tx1"/>
                </a:solidFill>
                <a:latin typeface="Arial" pitchFamily="34" charset="0"/>
                <a:ea typeface="+mn-ea"/>
                <a:cs typeface="Arial" pitchFamily="34" charset="0"/>
              </a:defRPr>
            </a:pPr>
            <a:endParaRPr lang="en-US"/>
          </a:p>
        </c:txPr>
        <c:crossAx val="219475328"/>
        <c:crosses val="autoZero"/>
        <c:auto val="1"/>
        <c:lblAlgn val="ctr"/>
        <c:lblOffset val="100"/>
        <c:noMultiLvlLbl val="0"/>
      </c:catAx>
      <c:valAx>
        <c:axId val="21947532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9472256"/>
        <c:crosses val="autoZero"/>
        <c:crossBetween val="between"/>
      </c:valAx>
      <c:spPr>
        <a:gradFill rotWithShape="1">
          <a:gsLst>
            <a:gs pos="0">
              <a:sysClr val="windowText" lastClr="000000">
                <a:lumMod val="110000"/>
                <a:satMod val="105000"/>
                <a:tint val="67000"/>
              </a:sysClr>
            </a:gs>
            <a:gs pos="50000">
              <a:sysClr val="windowText" lastClr="000000">
                <a:lumMod val="105000"/>
                <a:satMod val="103000"/>
                <a:tint val="73000"/>
              </a:sysClr>
            </a:gs>
            <a:gs pos="100000">
              <a:sysClr val="windowText" lastClr="000000">
                <a:lumMod val="105000"/>
                <a:satMod val="109000"/>
                <a:tint val="81000"/>
              </a:sysClr>
            </a:gs>
          </a:gsLst>
          <a:lin ang="5400000" scaled="0"/>
        </a:gradFill>
        <a:ln w="6350" cap="flat" cmpd="sng" algn="ctr">
          <a:solidFill>
            <a:sysClr val="windowText" lastClr="000000"/>
          </a:solidFill>
          <a:prstDash val="solid"/>
          <a:miter lim="800000"/>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BB63C-2862-7C4F-887C-65A528B7BBC5}" type="datetimeFigureOut">
              <a:rPr lang="en-US" smtClean="0"/>
              <a:t>5/3/2023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635D7F-139F-8941-BE16-C55AA516E4D2}" type="slidenum">
              <a:rPr lang="en-US" smtClean="0"/>
              <a:t>‹#›</a:t>
            </a:fld>
            <a:endParaRPr lang="en-US"/>
          </a:p>
        </p:txBody>
      </p:sp>
    </p:spTree>
    <p:extLst>
      <p:ext uri="{BB962C8B-B14F-4D97-AF65-F5344CB8AC3E}">
        <p14:creationId xmlns:p14="http://schemas.microsoft.com/office/powerpoint/2010/main" val="51815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284E-B7DA-7E54-5E0C-AE0E297BAB98}"/>
              </a:ext>
            </a:extLst>
          </p:cNvPr>
          <p:cNvSpPr>
            <a:spLocks noGrp="1"/>
          </p:cNvSpPr>
          <p:nvPr>
            <p:ph type="ctrTitle"/>
          </p:nvPr>
        </p:nvSpPr>
        <p:spPr>
          <a:xfrm>
            <a:off x="1524000" y="1122363"/>
            <a:ext cx="9144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1A97E9EB-84BC-6F7C-FFE0-159D2ED61BCF}"/>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1FDCB8E-B97E-CBB6-2246-D85065C87FB4}"/>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5" name="Footer Placeholder 4">
            <a:extLst>
              <a:ext uri="{FF2B5EF4-FFF2-40B4-BE49-F238E27FC236}">
                <a16:creationId xmlns:a16="http://schemas.microsoft.com/office/drawing/2014/main" id="{F2F71C5C-1661-BBEA-8152-013C458A2D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FA6AB-64A3-48EC-C6DA-ACCD7F26E454}"/>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303209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11180-03FA-9757-27CB-DCE7D103E1B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B61F4BF-0197-04C8-DEF1-0C2E77E7204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BCC579-0529-ABC5-8892-EF481B5812EE}"/>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5" name="Footer Placeholder 4">
            <a:extLst>
              <a:ext uri="{FF2B5EF4-FFF2-40B4-BE49-F238E27FC236}">
                <a16:creationId xmlns:a16="http://schemas.microsoft.com/office/drawing/2014/main" id="{CD802ED9-A086-00FF-FD7D-EC73F1570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08220-4BF3-B339-9B70-F06ADE718E43}"/>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369235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BB277-AE34-A24E-3A74-679C4D7D925B}"/>
              </a:ext>
            </a:extLst>
          </p:cNvPr>
          <p:cNvSpPr>
            <a:spLocks noGrp="1"/>
          </p:cNvSpPr>
          <p:nvPr>
            <p:ph type="title" orient="vert"/>
          </p:nvPr>
        </p:nvSpPr>
        <p:spPr>
          <a:xfrm>
            <a:off x="8724901"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9986C2F-B85D-E944-E761-910206756C8B}"/>
              </a:ext>
            </a:extLst>
          </p:cNvPr>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2BD4F8-7059-F3A3-9EB5-E699BC6AF7E3}"/>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5" name="Footer Placeholder 4">
            <a:extLst>
              <a:ext uri="{FF2B5EF4-FFF2-40B4-BE49-F238E27FC236}">
                <a16:creationId xmlns:a16="http://schemas.microsoft.com/office/drawing/2014/main" id="{816997AE-1704-9FFC-A90E-035DE61AB6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DBA5C5-1958-8015-FFF7-46F937BA8199}"/>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233361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E1FE-049B-C230-D716-47531B5772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CB22DED-0E83-8DCA-719D-BDCE20F7386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B8E18B-9E07-E9E4-0C97-AE381AE23F83}"/>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5" name="Footer Placeholder 4">
            <a:extLst>
              <a:ext uri="{FF2B5EF4-FFF2-40B4-BE49-F238E27FC236}">
                <a16:creationId xmlns:a16="http://schemas.microsoft.com/office/drawing/2014/main" id="{316775A8-4C39-0DD3-3147-1F52FCDE3B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23EDE2-C4F7-8C49-3526-A0B5520911C3}"/>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64368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BA7F1-9709-3F01-AFE0-D15DF25F4145}"/>
              </a:ext>
            </a:extLst>
          </p:cNvPr>
          <p:cNvSpPr>
            <a:spLocks noGrp="1"/>
          </p:cNvSpPr>
          <p:nvPr>
            <p:ph type="title"/>
          </p:nvPr>
        </p:nvSpPr>
        <p:spPr>
          <a:xfrm>
            <a:off x="831851" y="1709740"/>
            <a:ext cx="105156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B2D0FD1-1C28-6A23-FBCF-1517F4EA418F}"/>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8CE4EC2-4184-4063-19C9-6A9003A0AC81}"/>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5" name="Footer Placeholder 4">
            <a:extLst>
              <a:ext uri="{FF2B5EF4-FFF2-40B4-BE49-F238E27FC236}">
                <a16:creationId xmlns:a16="http://schemas.microsoft.com/office/drawing/2014/main" id="{2970D51F-4D5D-A6DE-A494-0A18DEEF2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FDB9C-D26A-AF9A-7090-04E27BBAFC27}"/>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3973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17E5-87F1-9AD1-11DA-1BEBB3BB95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5F178D6-8D4B-6D2C-433C-42981CE2B4B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0CCE7CD-6C8A-D95E-7E4F-66D4072ED46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C2ADE-48B5-58C1-26B6-F78C012BACFA}"/>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6" name="Footer Placeholder 5">
            <a:extLst>
              <a:ext uri="{FF2B5EF4-FFF2-40B4-BE49-F238E27FC236}">
                <a16:creationId xmlns:a16="http://schemas.microsoft.com/office/drawing/2014/main" id="{C91165A0-13C9-608A-5A33-A93F6AEAE9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61FB3C-D379-8D92-C127-84C1C62CB26B}"/>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37189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B024-2BA7-0131-A8E4-4C37DD54DD39}"/>
              </a:ext>
            </a:extLst>
          </p:cNvPr>
          <p:cNvSpPr>
            <a:spLocks noGrp="1"/>
          </p:cNvSpPr>
          <p:nvPr>
            <p:ph type="title"/>
          </p:nvPr>
        </p:nvSpPr>
        <p:spPr>
          <a:xfrm>
            <a:off x="839788" y="365127"/>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964CE83-5263-2991-EE43-1D8CA8F0D1A8}"/>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FFB51D88-3278-79AF-CACF-F2C972C50399}"/>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83B0219-6DF7-4917-3F2F-BF94AA1B374D}"/>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BC52DCA4-CA2D-BF72-5072-AABFEF100214}"/>
              </a:ext>
            </a:extLst>
          </p:cNvPr>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0354A68-67DF-FF40-6CDC-E61F67289591}"/>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8" name="Footer Placeholder 7">
            <a:extLst>
              <a:ext uri="{FF2B5EF4-FFF2-40B4-BE49-F238E27FC236}">
                <a16:creationId xmlns:a16="http://schemas.microsoft.com/office/drawing/2014/main" id="{1DEA63EA-7733-643F-427C-5935E95193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67F270-58CD-7733-595B-D94331BE5A5A}"/>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206796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953D0-88D7-B17E-B51B-88AC681DF83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B615B7E-A7D6-0A86-26A0-324090F99660}"/>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4" name="Footer Placeholder 3">
            <a:extLst>
              <a:ext uri="{FF2B5EF4-FFF2-40B4-BE49-F238E27FC236}">
                <a16:creationId xmlns:a16="http://schemas.microsoft.com/office/drawing/2014/main" id="{41270DED-88CC-783F-B7A0-7F81792184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EA33E5-D79B-7B88-1BD5-B82B18630D53}"/>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356661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82E3C6-BA13-0D44-0BA1-FDB5EFD926C4}"/>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3" name="Footer Placeholder 2">
            <a:extLst>
              <a:ext uri="{FF2B5EF4-FFF2-40B4-BE49-F238E27FC236}">
                <a16:creationId xmlns:a16="http://schemas.microsoft.com/office/drawing/2014/main" id="{545162BA-3C61-C775-427A-900854D38E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BE036B-75F7-449E-A0AB-6AE618C7BE33}"/>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78086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51527-0577-5D70-E612-FB4F8E0FE1CE}"/>
              </a:ext>
            </a:extLst>
          </p:cNvPr>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2FEE2B7-96E9-AFB1-73E9-BD4F34CED549}"/>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611F9B5-A034-3D3E-349D-A7DDD48AE413}"/>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1C71D4CF-97BF-55B5-0E1E-EBC99CA7E2AC}"/>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6" name="Footer Placeholder 5">
            <a:extLst>
              <a:ext uri="{FF2B5EF4-FFF2-40B4-BE49-F238E27FC236}">
                <a16:creationId xmlns:a16="http://schemas.microsoft.com/office/drawing/2014/main" id="{CA5AC8FF-13BD-B141-8973-AEF2C1599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7C9B8E-A61A-371F-1665-540AD9E84329}"/>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1072024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A743-24E1-0AD0-D7CC-A7EFFD0EDF46}"/>
              </a:ext>
            </a:extLst>
          </p:cNvPr>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11C74C-8AD0-0A74-D2ED-2134543480D9}"/>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22B3041-14D0-41A2-690D-8A3FE953712F}"/>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9A2852E3-2842-EBD2-7D8A-C3ED07BEF086}"/>
              </a:ext>
            </a:extLst>
          </p:cNvPr>
          <p:cNvSpPr>
            <a:spLocks noGrp="1"/>
          </p:cNvSpPr>
          <p:nvPr>
            <p:ph type="dt" sz="half" idx="10"/>
          </p:nvPr>
        </p:nvSpPr>
        <p:spPr/>
        <p:txBody>
          <a:bodyPr/>
          <a:lstStyle/>
          <a:p>
            <a:fld id="{31F9A5B5-8006-3048-8DCB-B3F2FF63A752}" type="datetimeFigureOut">
              <a:rPr lang="en-US" smtClean="0"/>
              <a:t>5/3/2023</a:t>
            </a:fld>
            <a:endParaRPr lang="en-US"/>
          </a:p>
        </p:txBody>
      </p:sp>
      <p:sp>
        <p:nvSpPr>
          <p:cNvPr id="6" name="Footer Placeholder 5">
            <a:extLst>
              <a:ext uri="{FF2B5EF4-FFF2-40B4-BE49-F238E27FC236}">
                <a16:creationId xmlns:a16="http://schemas.microsoft.com/office/drawing/2014/main" id="{496E7AC8-4E56-9705-0107-2AE6EB0841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AC351-A37F-0CF4-85D8-B7808E21713C}"/>
              </a:ext>
            </a:extLst>
          </p:cNvPr>
          <p:cNvSpPr>
            <a:spLocks noGrp="1"/>
          </p:cNvSpPr>
          <p:nvPr>
            <p:ph type="sldNum" sz="quarter" idx="12"/>
          </p:nvPr>
        </p:nvSpPr>
        <p:spPr/>
        <p:txBody>
          <a:bodyPr/>
          <a:lstStyle/>
          <a:p>
            <a:fld id="{86587B28-218D-B843-8535-19D9DAC6B567}" type="slidenum">
              <a:rPr lang="en-US" smtClean="0"/>
              <a:t>‹#›</a:t>
            </a:fld>
            <a:endParaRPr lang="en-US"/>
          </a:p>
        </p:txBody>
      </p:sp>
    </p:spTree>
    <p:extLst>
      <p:ext uri="{BB962C8B-B14F-4D97-AF65-F5344CB8AC3E}">
        <p14:creationId xmlns:p14="http://schemas.microsoft.com/office/powerpoint/2010/main" val="91989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310F3A-11EA-C09A-A3C0-6EA376140F54}"/>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1D1DD27-F1A7-B35E-9578-1E8E3A27A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E83C3E-4C4A-250A-474C-5DC8AEA2A221}"/>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1F9A5B5-8006-3048-8DCB-B3F2FF63A752}" type="datetimeFigureOut">
              <a:rPr lang="en-US" smtClean="0"/>
              <a:t>5/3/2023</a:t>
            </a:fld>
            <a:endParaRPr lang="en-US"/>
          </a:p>
        </p:txBody>
      </p:sp>
      <p:sp>
        <p:nvSpPr>
          <p:cNvPr id="5" name="Footer Placeholder 4">
            <a:extLst>
              <a:ext uri="{FF2B5EF4-FFF2-40B4-BE49-F238E27FC236}">
                <a16:creationId xmlns:a16="http://schemas.microsoft.com/office/drawing/2014/main" id="{6D03A8FC-73DA-36A6-2E42-CB0152BFBD59}"/>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E52DE2-D9A1-5D64-51A1-2C531B20BE85}"/>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587B28-218D-B843-8535-19D9DAC6B567}" type="slidenum">
              <a:rPr lang="en-US" smtClean="0"/>
              <a:t>‹#›</a:t>
            </a:fld>
            <a:endParaRPr lang="en-US"/>
          </a:p>
        </p:txBody>
      </p:sp>
    </p:spTree>
    <p:extLst>
      <p:ext uri="{BB962C8B-B14F-4D97-AF65-F5344CB8AC3E}">
        <p14:creationId xmlns:p14="http://schemas.microsoft.com/office/powerpoint/2010/main" val="187687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hyperlink" Target="https://doi.org/10.1093/bjaceaccp/mku012"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cess 3">
            <a:extLst>
              <a:ext uri="{FF2B5EF4-FFF2-40B4-BE49-F238E27FC236}">
                <a16:creationId xmlns:a16="http://schemas.microsoft.com/office/drawing/2014/main" id="{B5DCB166-2423-C4AA-3F7E-5A202C586763}"/>
              </a:ext>
            </a:extLst>
          </p:cNvPr>
          <p:cNvSpPr/>
          <p:nvPr/>
        </p:nvSpPr>
        <p:spPr>
          <a:xfrm>
            <a:off x="1257758" y="-12574"/>
            <a:ext cx="10934240" cy="1172418"/>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sz="1200" b="1" dirty="0">
              <a:solidFill>
                <a:schemeClr val="tx1"/>
              </a:solidFill>
              <a:latin typeface="Arial" panose="020B0604020202020204" pitchFamily="34" charset="0"/>
              <a:cs typeface="Arial" panose="020B0604020202020204" pitchFamily="34" charset="0"/>
            </a:endParaRPr>
          </a:p>
          <a:p>
            <a:pPr algn="ctr">
              <a:defRPr/>
            </a:pPr>
            <a:endParaRPr lang="en-GB" sz="1200" b="1" dirty="0">
              <a:solidFill>
                <a:schemeClr val="tx1"/>
              </a:solidFill>
              <a:latin typeface="Arial" panose="020B0604020202020204" pitchFamily="34" charset="0"/>
              <a:cs typeface="Arial" panose="020B0604020202020204" pitchFamily="34" charset="0"/>
            </a:endParaRPr>
          </a:p>
          <a:p>
            <a:pPr algn="ctr">
              <a:defRPr/>
            </a:pPr>
            <a:endParaRPr lang="en-GB" sz="1200" b="1" dirty="0">
              <a:solidFill>
                <a:schemeClr val="tx1"/>
              </a:solidFill>
              <a:latin typeface="Arial" panose="020B0604020202020204" pitchFamily="34" charset="0"/>
              <a:cs typeface="Arial" panose="020B0604020202020204" pitchFamily="34" charset="0"/>
            </a:endParaRPr>
          </a:p>
          <a:p>
            <a:pPr>
              <a:defRPr/>
            </a:pPr>
            <a:endParaRPr lang="en-GB" sz="1200" b="1" dirty="0">
              <a:solidFill>
                <a:schemeClr val="tx1"/>
              </a:solidFill>
              <a:latin typeface="Arial" panose="020B0604020202020204" pitchFamily="34" charset="0"/>
              <a:cs typeface="Arial" panose="020B0604020202020204" pitchFamily="34" charset="0"/>
            </a:endParaRPr>
          </a:p>
          <a:p>
            <a:pPr>
              <a:defRPr/>
            </a:pPr>
            <a:endParaRPr lang="en-GB" sz="1200" b="1" dirty="0">
              <a:solidFill>
                <a:schemeClr val="tx1"/>
              </a:solidFill>
              <a:latin typeface="Arial" panose="020B0604020202020204" pitchFamily="34" charset="0"/>
              <a:cs typeface="Arial" panose="020B0604020202020204" pitchFamily="34" charset="0"/>
            </a:endParaRPr>
          </a:p>
          <a:p>
            <a:pPr>
              <a:defRPr/>
            </a:pPr>
            <a:r>
              <a:rPr lang="en-US" sz="1200" b="1" dirty="0">
                <a:solidFill>
                  <a:schemeClr val="tx1"/>
                </a:solidFill>
                <a:latin typeface="Arial" panose="020B0604020202020204" pitchFamily="34" charset="0"/>
                <a:cs typeface="Arial" panose="020B0604020202020204" pitchFamily="34" charset="0"/>
              </a:rPr>
              <a:t>Refractory cancer pain therapy with intrathecal </a:t>
            </a:r>
            <a:r>
              <a:rPr lang="en-US" sz="1200" b="1" dirty="0" err="1">
                <a:solidFill>
                  <a:schemeClr val="tx1"/>
                </a:solidFill>
                <a:latin typeface="Arial" panose="020B0604020202020204" pitchFamily="34" charset="0"/>
                <a:cs typeface="Arial" panose="020B0604020202020204" pitchFamily="34" charset="0"/>
              </a:rPr>
              <a:t>neurolytic</a:t>
            </a:r>
            <a:r>
              <a:rPr lang="en-US" sz="1200" b="1" dirty="0">
                <a:solidFill>
                  <a:schemeClr val="tx1"/>
                </a:solidFill>
                <a:latin typeface="Arial" panose="020B0604020202020204" pitchFamily="34" charset="0"/>
                <a:cs typeface="Arial" panose="020B0604020202020204" pitchFamily="34" charset="0"/>
              </a:rPr>
              <a:t> technique- A retrospective tertiary care cancer centre experience</a:t>
            </a:r>
            <a:endParaRPr lang="en-GB" sz="1200" b="1" dirty="0">
              <a:solidFill>
                <a:schemeClr val="tx1"/>
              </a:solidFill>
              <a:latin typeface="Arial" panose="020B0604020202020204" pitchFamily="34" charset="0"/>
              <a:cs typeface="Arial" panose="020B0604020202020204" pitchFamily="34" charset="0"/>
            </a:endParaRPr>
          </a:p>
          <a:p>
            <a:r>
              <a:rPr lang="en-GB" altLang="en-US" sz="1200" b="1" dirty="0">
                <a:solidFill>
                  <a:schemeClr val="tx1"/>
                </a:solidFill>
                <a:latin typeface="Arial" panose="020B0604020202020204" pitchFamily="34" charset="0"/>
                <a:cs typeface="Arial" panose="020B0604020202020204" pitchFamily="34" charset="0"/>
              </a:rPr>
              <a:t>         </a:t>
            </a:r>
          </a:p>
          <a:p>
            <a:r>
              <a:rPr lang="en-US" altLang="en-US" sz="1200" b="1" dirty="0">
                <a:solidFill>
                  <a:schemeClr val="tx1"/>
                </a:solidFill>
                <a:latin typeface="Arial" panose="020B0604020202020204" pitchFamily="34" charset="0"/>
                <a:cs typeface="Arial" panose="020B0604020202020204" pitchFamily="34" charset="0"/>
              </a:rPr>
              <a:t>A.N. Khan,</a:t>
            </a:r>
            <a:r>
              <a:rPr lang="en-GB" altLang="en-US" sz="1200" b="1" dirty="0">
                <a:solidFill>
                  <a:schemeClr val="tx1"/>
                </a:solidFill>
                <a:latin typeface="Arial" panose="020B0604020202020204" pitchFamily="34" charset="0"/>
                <a:cs typeface="Arial" panose="020B0604020202020204" pitchFamily="34" charset="0"/>
              </a:rPr>
              <a:t> </a:t>
            </a:r>
            <a:r>
              <a:rPr lang="en-US" altLang="en-US" sz="1200" b="1" dirty="0">
                <a:solidFill>
                  <a:schemeClr val="tx1"/>
                </a:solidFill>
                <a:latin typeface="Arial" panose="020B0604020202020204" pitchFamily="34" charset="0"/>
                <a:cs typeface="Arial" panose="020B0604020202020204" pitchFamily="34" charset="0"/>
              </a:rPr>
              <a:t>R. Durrani, W. nazeer, A.T. Ghafoor,</a:t>
            </a:r>
            <a:br>
              <a:rPr lang="en-US" altLang="en-US" sz="1200" b="1" dirty="0">
                <a:solidFill>
                  <a:schemeClr val="tx1"/>
                </a:solidFill>
                <a:latin typeface="Arial" panose="020B0604020202020204" pitchFamily="34" charset="0"/>
                <a:cs typeface="Arial" panose="020B0604020202020204" pitchFamily="34" charset="0"/>
              </a:rPr>
            </a:br>
            <a:r>
              <a:rPr lang="en-GB" altLang="en-US" sz="1200" b="1" dirty="0">
                <a:solidFill>
                  <a:schemeClr val="tx1"/>
                </a:solidFill>
                <a:latin typeface="Arial" panose="020B0604020202020204" pitchFamily="34" charset="0"/>
                <a:cs typeface="Arial" panose="020B0604020202020204" pitchFamily="34" charset="0"/>
              </a:rPr>
              <a:t>1. </a:t>
            </a:r>
            <a:r>
              <a:rPr lang="en-US" altLang="en-US" sz="1200" b="1" dirty="0">
                <a:solidFill>
                  <a:schemeClr val="tx1"/>
                </a:solidFill>
                <a:latin typeface="Arial" panose="020B0604020202020204" pitchFamily="34" charset="0"/>
                <a:cs typeface="Arial" panose="020B0604020202020204" pitchFamily="34" charset="0"/>
              </a:rPr>
              <a:t>Shaukat </a:t>
            </a:r>
            <a:r>
              <a:rPr lang="en-US" altLang="en-US" sz="1200" b="1" dirty="0" err="1">
                <a:solidFill>
                  <a:schemeClr val="tx1"/>
                </a:solidFill>
                <a:latin typeface="Arial" panose="020B0604020202020204" pitchFamily="34" charset="0"/>
                <a:cs typeface="Arial" panose="020B0604020202020204" pitchFamily="34" charset="0"/>
              </a:rPr>
              <a:t>Khanum</a:t>
            </a:r>
            <a:r>
              <a:rPr lang="en-US" altLang="en-US" sz="1200" b="1" dirty="0">
                <a:solidFill>
                  <a:schemeClr val="tx1"/>
                </a:solidFill>
                <a:latin typeface="Arial" panose="020B0604020202020204" pitchFamily="34" charset="0"/>
                <a:cs typeface="Arial" panose="020B0604020202020204" pitchFamily="34" charset="0"/>
              </a:rPr>
              <a:t> Memorial Cancer Hospital and Research Centre, Lahore, Pakistan</a:t>
            </a:r>
            <a:r>
              <a:rPr lang="en-GB" altLang="en-US" sz="1200" b="1" dirty="0">
                <a:solidFill>
                  <a:schemeClr val="tx1"/>
                </a:solidFill>
                <a:latin typeface="Arial" panose="020B0604020202020204" pitchFamily="34" charset="0"/>
                <a:cs typeface="Arial" panose="020B0604020202020204" pitchFamily="34" charset="0"/>
              </a:rPr>
              <a:t>.</a:t>
            </a:r>
          </a:p>
          <a:p>
            <a:r>
              <a:rPr lang="en-GB" altLang="en-US" sz="1200" b="1" dirty="0">
                <a:solidFill>
                  <a:schemeClr val="tx1"/>
                </a:solidFill>
                <a:latin typeface="Arial" panose="020B0604020202020204" pitchFamily="34" charset="0"/>
                <a:cs typeface="Arial" panose="020B0604020202020204" pitchFamily="34" charset="0"/>
              </a:rPr>
              <a:t>2. Specialty Registrar, North Middlesex university Hospital, London.</a:t>
            </a:r>
            <a:endParaRPr lang="en-US" altLang="en-US" sz="1200" b="1" dirty="0">
              <a:solidFill>
                <a:schemeClr val="tx1"/>
              </a:solidFill>
              <a:latin typeface="Arial" panose="020B0604020202020204" pitchFamily="34" charset="0"/>
              <a:cs typeface="Arial" panose="020B0604020202020204" pitchFamily="34" charset="0"/>
            </a:endParaRPr>
          </a:p>
          <a:p>
            <a:pPr algn="ctr">
              <a:defRPr/>
            </a:pPr>
            <a:endParaRPr lang="en-US" altLang="en-US" sz="2800" b="1" dirty="0">
              <a:solidFill>
                <a:schemeClr val="tx1"/>
              </a:solidFill>
              <a:latin typeface="Arial" panose="020B0604020202020204" pitchFamily="34" charset="0"/>
              <a:cs typeface="Arial" panose="020B0604020202020204" pitchFamily="34" charset="0"/>
            </a:endParaRPr>
          </a:p>
          <a:p>
            <a:pPr algn="ctr">
              <a:defRPr/>
            </a:pPr>
            <a:endParaRPr lang="en-US" altLang="en-US" sz="2800" b="1" dirty="0">
              <a:solidFill>
                <a:schemeClr val="tx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49EE75CE-EEF0-D10D-3756-002AA969BDD1}"/>
              </a:ext>
            </a:extLst>
          </p:cNvPr>
          <p:cNvSpPr txBox="1"/>
          <p:nvPr/>
        </p:nvSpPr>
        <p:spPr>
          <a:xfrm>
            <a:off x="-11532" y="1188045"/>
            <a:ext cx="4177843" cy="3888244"/>
          </a:xfrm>
          <a:prstGeom prst="rect">
            <a:avLst/>
          </a:prstGeom>
          <a:solidFill>
            <a:schemeClr val="accent4"/>
          </a:solidFill>
          <a:ln>
            <a:solidFill>
              <a:schemeClr val="accent6">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just"/>
            <a:endParaRPr lang="en-US" sz="1200" b="1" baseline="30000" dirty="0">
              <a:effectLst/>
              <a:latin typeface="Times New Roman" panose="020F0502020204030204" pitchFamily="34" charset="0"/>
              <a:ea typeface="SimSun" panose="020B0400000000000000" pitchFamily="34" charset="-122"/>
            </a:endParaRPr>
          </a:p>
          <a:p>
            <a:pPr algn="just"/>
            <a:endParaRPr lang="en-US" sz="1400" b="1" baseline="30000" dirty="0">
              <a:solidFill>
                <a:schemeClr val="tx1"/>
              </a:solidFill>
              <a:latin typeface="Arial" pitchFamily="34" charset="0"/>
              <a:ea typeface="SimSun" panose="020B0400000000000000" pitchFamily="34" charset="-122"/>
              <a:cs typeface="Arial" pitchFamily="34" charset="0"/>
            </a:endParaRPr>
          </a:p>
          <a:p>
            <a:pPr algn="just"/>
            <a:r>
              <a:rPr lang="en-US" b="1" baseline="30000" dirty="0">
                <a:solidFill>
                  <a:schemeClr val="tx1"/>
                </a:solidFill>
                <a:effectLst/>
                <a:latin typeface="Arial" pitchFamily="34" charset="0"/>
                <a:ea typeface="SimSun" panose="020B0400000000000000" pitchFamily="34" charset="-122"/>
                <a:cs typeface="Arial" pitchFamily="34" charset="0"/>
              </a:rPr>
              <a:t>Objective</a:t>
            </a:r>
            <a:r>
              <a:rPr lang="en-US" sz="1600" b="1" baseline="30000" dirty="0">
                <a:solidFill>
                  <a:schemeClr val="tx1"/>
                </a:solidFill>
                <a:effectLst/>
                <a:latin typeface="Arial" pitchFamily="34" charset="0"/>
                <a:ea typeface="SimSun" panose="020B0400000000000000" pitchFamily="34" charset="-122"/>
                <a:cs typeface="Arial" pitchFamily="34" charset="0"/>
              </a:rPr>
              <a:t>:</a:t>
            </a:r>
            <a:r>
              <a:rPr lang="en-GB" sz="1600" b="1" baseline="30000" dirty="0">
                <a:solidFill>
                  <a:schemeClr val="tx1"/>
                </a:solidFill>
                <a:latin typeface="Arial" pitchFamily="34" charset="0"/>
                <a:ea typeface="SimSun" panose="020B0400000000000000" pitchFamily="34" charset="-122"/>
                <a:cs typeface="Arial" pitchFamily="34" charset="0"/>
              </a:rPr>
              <a:t> </a:t>
            </a:r>
            <a:r>
              <a:rPr lang="en-GB" sz="1600" baseline="30000" dirty="0">
                <a:solidFill>
                  <a:schemeClr val="tx1"/>
                </a:solidFill>
                <a:latin typeface="Arial" pitchFamily="34" charset="0"/>
                <a:ea typeface="SimSun" panose="020B0400000000000000" pitchFamily="34" charset="-122"/>
                <a:cs typeface="Arial" pitchFamily="34" charset="0"/>
              </a:rPr>
              <a:t>T</a:t>
            </a:r>
            <a:r>
              <a:rPr lang="en-US" sz="1600" baseline="30000" dirty="0">
                <a:solidFill>
                  <a:schemeClr val="tx1"/>
                </a:solidFill>
                <a:effectLst/>
                <a:latin typeface="Arial" pitchFamily="34" charset="0"/>
                <a:ea typeface="SimSun" panose="020B0400000000000000" pitchFamily="34" charset="-122"/>
                <a:cs typeface="Arial" pitchFamily="34" charset="0"/>
              </a:rPr>
              <a:t>o observe the efficacy of Refractory cancer pain therapy with Intrathecal </a:t>
            </a:r>
            <a:r>
              <a:rPr lang="en-US" sz="1600" baseline="30000" dirty="0" err="1">
                <a:solidFill>
                  <a:schemeClr val="tx1"/>
                </a:solidFill>
                <a:effectLst/>
                <a:latin typeface="Arial" pitchFamily="34" charset="0"/>
                <a:ea typeface="SimSun" panose="020B0400000000000000" pitchFamily="34" charset="-122"/>
                <a:cs typeface="Arial" pitchFamily="34" charset="0"/>
              </a:rPr>
              <a:t>Neurolytic</a:t>
            </a:r>
            <a:r>
              <a:rPr lang="en-US" sz="1600" baseline="30000" dirty="0">
                <a:solidFill>
                  <a:schemeClr val="tx1"/>
                </a:solidFill>
                <a:effectLst/>
                <a:latin typeface="Arial" pitchFamily="34" charset="0"/>
                <a:ea typeface="SimSun" panose="020B0400000000000000" pitchFamily="34" charset="-122"/>
                <a:cs typeface="Arial" pitchFamily="34" charset="0"/>
              </a:rPr>
              <a:t> technique.</a:t>
            </a:r>
            <a:endParaRPr lang="en-GB" sz="1600" baseline="30000" dirty="0">
              <a:solidFill>
                <a:schemeClr val="tx1"/>
              </a:solidFill>
              <a:effectLst/>
              <a:latin typeface="Arial" pitchFamily="34" charset="0"/>
              <a:ea typeface="SimSun" panose="020B0400000000000000" pitchFamily="34" charset="-122"/>
              <a:cs typeface="Arial" pitchFamily="34" charset="0"/>
            </a:endParaRPr>
          </a:p>
          <a:p>
            <a:pPr algn="just"/>
            <a:r>
              <a:rPr lang="en-US" b="1" baseline="30000" dirty="0">
                <a:solidFill>
                  <a:schemeClr val="tx1"/>
                </a:solidFill>
                <a:effectLst/>
                <a:latin typeface="Arial" pitchFamily="34" charset="0"/>
                <a:ea typeface="SimSun" panose="020B0400000000000000" pitchFamily="34" charset="-122"/>
                <a:cs typeface="Arial" pitchFamily="34" charset="0"/>
              </a:rPr>
              <a:t>Methodology</a:t>
            </a:r>
            <a:r>
              <a:rPr lang="en-US" sz="1600" b="1" baseline="30000" dirty="0">
                <a:solidFill>
                  <a:schemeClr val="tx1"/>
                </a:solidFill>
                <a:effectLst/>
                <a:latin typeface="Arial" pitchFamily="34" charset="0"/>
                <a:ea typeface="SimSun" panose="020B0400000000000000" pitchFamily="34" charset="-122"/>
                <a:cs typeface="Arial" pitchFamily="34" charset="0"/>
              </a:rPr>
              <a:t>: </a:t>
            </a:r>
            <a:r>
              <a:rPr lang="en-GB" sz="1600" baseline="30000" dirty="0">
                <a:solidFill>
                  <a:schemeClr val="tx1"/>
                </a:solidFill>
                <a:latin typeface="Arial" pitchFamily="34" charset="0"/>
                <a:ea typeface="SimSun" panose="020B0400000000000000" pitchFamily="34" charset="-122"/>
                <a:cs typeface="Arial" pitchFamily="34" charset="0"/>
              </a:rPr>
              <a:t>R</a:t>
            </a:r>
            <a:r>
              <a:rPr lang="en-US" sz="1600" baseline="30000" dirty="0">
                <a:solidFill>
                  <a:schemeClr val="tx1"/>
                </a:solidFill>
                <a:effectLst/>
                <a:latin typeface="Arial" pitchFamily="34" charset="0"/>
                <a:ea typeface="SimSun" panose="020B0400000000000000" pitchFamily="34" charset="-122"/>
                <a:cs typeface="Arial" pitchFamily="34" charset="0"/>
              </a:rPr>
              <a:t>et</a:t>
            </a:r>
            <a:r>
              <a:rPr lang="en-GB" sz="1600" baseline="30000" dirty="0">
                <a:solidFill>
                  <a:schemeClr val="tx1"/>
                </a:solidFill>
                <a:effectLst/>
                <a:latin typeface="Arial" pitchFamily="34" charset="0"/>
                <a:ea typeface="SimSun" panose="020B0400000000000000" pitchFamily="34" charset="-122"/>
                <a:cs typeface="Arial" pitchFamily="34" charset="0"/>
              </a:rPr>
              <a:t>e</a:t>
            </a:r>
            <a:r>
              <a:rPr lang="en-US" sz="1600" baseline="30000" dirty="0" err="1">
                <a:solidFill>
                  <a:schemeClr val="tx1"/>
                </a:solidFill>
                <a:effectLst/>
                <a:latin typeface="Arial" pitchFamily="34" charset="0"/>
                <a:ea typeface="SimSun" panose="020B0400000000000000" pitchFamily="34" charset="-122"/>
                <a:cs typeface="Arial" pitchFamily="34" charset="0"/>
              </a:rPr>
              <a:t>rospective</a:t>
            </a:r>
            <a:r>
              <a:rPr lang="en-US" sz="1600" baseline="30000" dirty="0">
                <a:solidFill>
                  <a:schemeClr val="tx1"/>
                </a:solidFill>
                <a:effectLst/>
                <a:latin typeface="Arial" pitchFamily="34" charset="0"/>
                <a:ea typeface="SimSun" panose="020B0400000000000000" pitchFamily="34" charset="-122"/>
                <a:cs typeface="Arial" pitchFamily="34" charset="0"/>
              </a:rPr>
              <a:t> case series study done by the department of anesthesia and pain medicine of Shaukat Khanam Memorial Cancer Hospital and Research Center after taking approval of the hospital ethical committee. The duration of the study was 4 years, from December 2016 to June 2020. 23 patients were included who had Numerical Rating Score (NRS) ≥8,</a:t>
            </a:r>
            <a:r>
              <a:rPr lang="en-GB" sz="1600" baseline="30000" dirty="0">
                <a:solidFill>
                  <a:schemeClr val="tx1"/>
                </a:solidFill>
                <a:effectLst/>
                <a:latin typeface="Arial" pitchFamily="34" charset="0"/>
                <a:ea typeface="SimSun" panose="020B0400000000000000" pitchFamily="34" charset="-122"/>
                <a:cs typeface="Arial" pitchFamily="34" charset="0"/>
              </a:rPr>
              <a:t> with oral analgesics</a:t>
            </a:r>
            <a:r>
              <a:rPr lang="en-US" sz="1600" baseline="30000" dirty="0">
                <a:solidFill>
                  <a:schemeClr val="tx1"/>
                </a:solidFill>
                <a:effectLst/>
                <a:latin typeface="Arial" pitchFamily="34" charset="0"/>
                <a:ea typeface="SimSun" panose="020B0400000000000000" pitchFamily="34" charset="-122"/>
                <a:cs typeface="Arial" pitchFamily="34" charset="0"/>
              </a:rPr>
              <a:t>. The data of the patients were retrieved from hospital information system (HIS). Follow up was conducted by the pain consultant and pain resident post procedure at 1 week and 4 weeks.</a:t>
            </a:r>
            <a:endParaRPr lang="en-GB" sz="1600" baseline="30000" dirty="0">
              <a:solidFill>
                <a:schemeClr val="tx1"/>
              </a:solidFill>
              <a:effectLst/>
              <a:latin typeface="Arial" pitchFamily="34" charset="0"/>
              <a:ea typeface="SimSun" panose="020B0400000000000000" pitchFamily="34" charset="-122"/>
              <a:cs typeface="Arial" pitchFamily="34" charset="0"/>
            </a:endParaRPr>
          </a:p>
          <a:p>
            <a:pPr algn="just"/>
            <a:r>
              <a:rPr lang="en-US" b="1" baseline="30000" dirty="0">
                <a:solidFill>
                  <a:schemeClr val="tx1"/>
                </a:solidFill>
                <a:effectLst/>
                <a:latin typeface="Arial" pitchFamily="34" charset="0"/>
                <a:ea typeface="SimSun" panose="020B0400000000000000" pitchFamily="34" charset="-122"/>
                <a:cs typeface="Arial" pitchFamily="34" charset="0"/>
              </a:rPr>
              <a:t>Results</a:t>
            </a:r>
            <a:r>
              <a:rPr lang="en-US" sz="1600" b="1" baseline="30000" dirty="0">
                <a:solidFill>
                  <a:schemeClr val="tx1"/>
                </a:solidFill>
                <a:effectLst/>
                <a:latin typeface="Arial" pitchFamily="34" charset="0"/>
                <a:ea typeface="SimSun" panose="020B0400000000000000" pitchFamily="34" charset="-122"/>
                <a:cs typeface="Arial" pitchFamily="34" charset="0"/>
              </a:rPr>
              <a:t>: </a:t>
            </a:r>
            <a:r>
              <a:rPr lang="en-US" sz="1600" baseline="30000" dirty="0">
                <a:solidFill>
                  <a:schemeClr val="tx1"/>
                </a:solidFill>
                <a:effectLst/>
                <a:latin typeface="Arial" pitchFamily="34" charset="0"/>
                <a:ea typeface="SimSun" panose="020B0400000000000000" pitchFamily="34" charset="-122"/>
                <a:cs typeface="Arial" pitchFamily="34" charset="0"/>
              </a:rPr>
              <a:t>Among 23 patients, Numerical rating scale pain score pre procedure was 8.91 ± 1.24. It was 3.83 ± 3.20 and 4.82 ±3.41 at 1 and 4 weeks follow up, respectively, oral medications were reduced to half of their pre-procedure consumption in 57% of the patients and totally stopped in 30% (n=7) of patients. </a:t>
            </a:r>
            <a:endParaRPr lang="en-GB" sz="1600" baseline="30000" dirty="0">
              <a:solidFill>
                <a:schemeClr val="tx1"/>
              </a:solidFill>
              <a:effectLst/>
              <a:latin typeface="Arial" pitchFamily="34" charset="0"/>
              <a:ea typeface="SimSun" panose="020B0400000000000000" pitchFamily="34" charset="-122"/>
              <a:cs typeface="Arial" pitchFamily="34" charset="0"/>
            </a:endParaRPr>
          </a:p>
          <a:p>
            <a:pPr algn="just"/>
            <a:r>
              <a:rPr lang="en-US" b="1" baseline="30000" dirty="0">
                <a:solidFill>
                  <a:schemeClr val="tx1"/>
                </a:solidFill>
                <a:effectLst/>
                <a:latin typeface="Arial" pitchFamily="34" charset="0"/>
                <a:ea typeface="SimSun" panose="020B0400000000000000" pitchFamily="34" charset="-122"/>
                <a:cs typeface="Arial" pitchFamily="34" charset="0"/>
              </a:rPr>
              <a:t>Conclusion</a:t>
            </a:r>
            <a:r>
              <a:rPr lang="en-US" sz="1600" b="1" baseline="30000" dirty="0">
                <a:solidFill>
                  <a:schemeClr val="tx1"/>
                </a:solidFill>
                <a:effectLst/>
                <a:latin typeface="Arial" pitchFamily="34" charset="0"/>
                <a:ea typeface="SimSun" panose="020B0400000000000000" pitchFamily="34" charset="-122"/>
                <a:cs typeface="Arial" pitchFamily="34" charset="0"/>
              </a:rPr>
              <a:t>: </a:t>
            </a:r>
            <a:r>
              <a:rPr lang="en-US" sz="1600" baseline="30000" dirty="0">
                <a:solidFill>
                  <a:schemeClr val="tx1"/>
                </a:solidFill>
                <a:effectLst/>
                <a:latin typeface="Arial" pitchFamily="34" charset="0"/>
                <a:ea typeface="SimSun" panose="020B0400000000000000" pitchFamily="34" charset="-122"/>
                <a:cs typeface="Arial" pitchFamily="34" charset="0"/>
              </a:rPr>
              <a:t>This study showed that with appropriate patient selection, understanding of pathophysiology of pain, choice of correct treatment can result in higher success rate.</a:t>
            </a:r>
            <a:endParaRPr lang="en-GB" sz="1600" baseline="30000" dirty="0">
              <a:solidFill>
                <a:schemeClr val="tx1"/>
              </a:solidFill>
              <a:effectLst/>
              <a:latin typeface="Arial" pitchFamily="34" charset="0"/>
              <a:ea typeface="SimSun" panose="020B0400000000000000" pitchFamily="34" charset="-122"/>
              <a:cs typeface="Arial" pitchFamily="34" charset="0"/>
            </a:endParaRPr>
          </a:p>
          <a:p>
            <a:pPr algn="just"/>
            <a:r>
              <a:rPr lang="en-US" sz="1600" b="1" baseline="30000" dirty="0">
                <a:solidFill>
                  <a:schemeClr val="tx1"/>
                </a:solidFill>
                <a:effectLst/>
                <a:latin typeface="Arial" pitchFamily="34" charset="0"/>
                <a:ea typeface="SimSun" panose="020B0400000000000000" pitchFamily="34" charset="-122"/>
                <a:cs typeface="Arial" pitchFamily="34" charset="0"/>
              </a:rPr>
              <a:t>Key words: </a:t>
            </a:r>
            <a:r>
              <a:rPr lang="en-US" sz="1600" baseline="30000" dirty="0">
                <a:solidFill>
                  <a:schemeClr val="tx1"/>
                </a:solidFill>
                <a:effectLst/>
                <a:latin typeface="Arial" pitchFamily="34" charset="0"/>
                <a:ea typeface="SimSun" panose="020B0400000000000000" pitchFamily="34" charset="-122"/>
                <a:cs typeface="Arial" pitchFamily="34" charset="0"/>
              </a:rPr>
              <a:t>Anesthesia, Pain, Intrathecal, </a:t>
            </a:r>
            <a:r>
              <a:rPr lang="en-US" sz="1600" baseline="30000" dirty="0" err="1">
                <a:solidFill>
                  <a:schemeClr val="tx1"/>
                </a:solidFill>
                <a:effectLst/>
                <a:latin typeface="Arial" pitchFamily="34" charset="0"/>
                <a:ea typeface="SimSun" panose="020B0400000000000000" pitchFamily="34" charset="-122"/>
                <a:cs typeface="Arial" pitchFamily="34" charset="0"/>
              </a:rPr>
              <a:t>Neurolysis</a:t>
            </a:r>
            <a:endParaRPr lang="en-GB" sz="1600" baseline="30000" dirty="0">
              <a:solidFill>
                <a:schemeClr val="tx1"/>
              </a:solidFill>
              <a:effectLst/>
              <a:latin typeface="Arial" pitchFamily="34" charset="0"/>
              <a:ea typeface="SimSun" panose="020B0400000000000000" pitchFamily="34" charset="-122"/>
              <a:cs typeface="Arial" pitchFamily="34" charset="0"/>
            </a:endParaRPr>
          </a:p>
        </p:txBody>
      </p:sp>
      <p:sp>
        <p:nvSpPr>
          <p:cNvPr id="9" name="Rounded Rectangle 8"/>
          <p:cNvSpPr/>
          <p:nvPr/>
        </p:nvSpPr>
        <p:spPr>
          <a:xfrm>
            <a:off x="1055998" y="1148442"/>
            <a:ext cx="2173310" cy="27763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n-US" b="1" baseline="30000" dirty="0">
                <a:latin typeface="Times New Roman" panose="020F0502020204030204" pitchFamily="34" charset="0"/>
                <a:ea typeface="SimSun" panose="020B0400000000000000" pitchFamily="34" charset="-122"/>
              </a:rPr>
              <a:t>            </a:t>
            </a:r>
            <a:r>
              <a:rPr lang="en-US" sz="1600" b="1" baseline="30000" dirty="0">
                <a:latin typeface="Arial" pitchFamily="34" charset="0"/>
                <a:ea typeface="SimSun" panose="020B0400000000000000" pitchFamily="34" charset="-122"/>
                <a:cs typeface="Arial" pitchFamily="34" charset="0"/>
              </a:rPr>
              <a:t>ABSTRACT</a:t>
            </a:r>
            <a:endParaRPr lang="en-GB" sz="1600" baseline="30000" dirty="0">
              <a:latin typeface="Arial" pitchFamily="34" charset="0"/>
              <a:ea typeface="SimSun" panose="020B0400000000000000" pitchFamily="34" charset="-122"/>
              <a:cs typeface="Arial" pitchFamily="34" charset="0"/>
            </a:endParaRPr>
          </a:p>
        </p:txBody>
      </p:sp>
      <p:graphicFrame>
        <p:nvGraphicFramePr>
          <p:cNvPr id="13" name="Table 12">
            <a:extLst>
              <a:ext uri="{FF2B5EF4-FFF2-40B4-BE49-F238E27FC236}">
                <a16:creationId xmlns:a16="http://schemas.microsoft.com/office/drawing/2014/main" id="{03341456-63AF-B6FA-B7E7-79B245F6489A}"/>
              </a:ext>
            </a:extLst>
          </p:cNvPr>
          <p:cNvGraphicFramePr/>
          <p:nvPr>
            <p:extLst>
              <p:ext uri="{D42A27DB-BD31-4B8C-83A1-F6EECF244321}">
                <p14:modId xmlns:p14="http://schemas.microsoft.com/office/powerpoint/2010/main" val="2209119158"/>
              </p:ext>
            </p:extLst>
          </p:nvPr>
        </p:nvGraphicFramePr>
        <p:xfrm>
          <a:off x="13156" y="5420144"/>
          <a:ext cx="4177843" cy="1465618"/>
        </p:xfrm>
        <a:graphic>
          <a:graphicData uri="http://schemas.openxmlformats.org/drawingml/2006/table">
            <a:tbl>
              <a:tblPr firstRow="1" firstCol="1" bandRow="1">
                <a:tableStyleId>{616DA210-FB5B-4158-B5E0-FEB733F419BA}</a:tableStyleId>
              </a:tblPr>
              <a:tblGrid>
                <a:gridCol w="1293360">
                  <a:extLst>
                    <a:ext uri="{9D8B030D-6E8A-4147-A177-3AD203B41FA5}">
                      <a16:colId xmlns:a16="http://schemas.microsoft.com/office/drawing/2014/main" val="3381605961"/>
                    </a:ext>
                  </a:extLst>
                </a:gridCol>
                <a:gridCol w="1294502">
                  <a:extLst>
                    <a:ext uri="{9D8B030D-6E8A-4147-A177-3AD203B41FA5}">
                      <a16:colId xmlns:a16="http://schemas.microsoft.com/office/drawing/2014/main" val="3492744116"/>
                    </a:ext>
                  </a:extLst>
                </a:gridCol>
                <a:gridCol w="1589981">
                  <a:extLst>
                    <a:ext uri="{9D8B030D-6E8A-4147-A177-3AD203B41FA5}">
                      <a16:colId xmlns:a16="http://schemas.microsoft.com/office/drawing/2014/main" val="71984717"/>
                    </a:ext>
                  </a:extLst>
                </a:gridCol>
              </a:tblGrid>
              <a:tr h="350754">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Spinal Level of ITN</a:t>
                      </a:r>
                      <a:endParaRPr lang="en-GB" sz="1400" baseline="300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No of procedures</a:t>
                      </a:r>
                      <a:endParaRPr lang="en-GB" sz="1400" baseline="300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Percentage</a:t>
                      </a:r>
                      <a:endParaRPr lang="en-GB" sz="1400" baseline="300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2510331729"/>
                  </a:ext>
                </a:extLst>
              </a:tr>
              <a:tr h="357248">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Cervical </a:t>
                      </a:r>
                      <a:endParaRPr lang="en-GB" sz="1400" baseline="300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4</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17.4</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1660795738"/>
                  </a:ext>
                </a:extLst>
              </a:tr>
              <a:tr h="357248">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Thoracic </a:t>
                      </a:r>
                      <a:endParaRPr lang="en-GB" sz="1400" baseline="300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8</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34.8</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1165373555"/>
                  </a:ext>
                </a:extLst>
              </a:tr>
              <a:tr h="337216">
                <a:tc>
                  <a:txBody>
                    <a:bodyPr/>
                    <a:lstStyle/>
                    <a:p>
                      <a:pPr algn="just">
                        <a:lnSpc>
                          <a:spcPct val="150000"/>
                        </a:lnSpc>
                      </a:pPr>
                      <a:r>
                        <a:rPr lang="en-US" sz="1400" baseline="30000" dirty="0" err="1">
                          <a:effectLst/>
                          <a:latin typeface="Arial" panose="020B0604020202020204" pitchFamily="34" charset="0"/>
                          <a:cs typeface="Arial" panose="020B0604020202020204" pitchFamily="34" charset="0"/>
                        </a:rPr>
                        <a:t>Lumbosacral</a:t>
                      </a:r>
                      <a:r>
                        <a:rPr lang="en-US" sz="1400" baseline="30000" dirty="0">
                          <a:effectLst/>
                          <a:latin typeface="Arial" panose="020B0604020202020204" pitchFamily="34" charset="0"/>
                          <a:cs typeface="Arial" panose="020B0604020202020204" pitchFamily="34" charset="0"/>
                        </a:rPr>
                        <a:t> (saddle)</a:t>
                      </a:r>
                      <a:endParaRPr lang="en-GB" sz="1400" baseline="300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11</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47.8</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1535043843"/>
                  </a:ext>
                </a:extLst>
              </a:tr>
            </a:tbl>
          </a:graphicData>
        </a:graphic>
      </p:graphicFrame>
      <p:sp>
        <p:nvSpPr>
          <p:cNvPr id="14" name="Rounded Rectangle 13"/>
          <p:cNvSpPr/>
          <p:nvPr/>
        </p:nvSpPr>
        <p:spPr>
          <a:xfrm rot="5400000">
            <a:off x="3688696" y="1665195"/>
            <a:ext cx="1746481" cy="74188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lnSpc>
                <a:spcPct val="150000"/>
              </a:lnSpc>
              <a:spcAft>
                <a:spcPts val="800"/>
              </a:spcAft>
            </a:pPr>
            <a:r>
              <a:rPr lang="en-GB" sz="1400" baseline="30000" dirty="0">
                <a:solidFill>
                  <a:schemeClr val="bg1"/>
                </a:solidFill>
                <a:latin typeface="Arial" panose="020B0604020202020204" pitchFamily="34" charset="0"/>
                <a:cs typeface="Arial" panose="020B0604020202020204" pitchFamily="34" charset="0"/>
              </a:rPr>
              <a:t>F</a:t>
            </a:r>
            <a:r>
              <a:rPr lang="en-US" sz="1400" baseline="30000" dirty="0" err="1">
                <a:solidFill>
                  <a:schemeClr val="bg1"/>
                </a:solidFill>
                <a:latin typeface="Arial" panose="020B0604020202020204" pitchFamily="34" charset="0"/>
                <a:cs typeface="Arial" panose="020B0604020202020204" pitchFamily="34" charset="0"/>
              </a:rPr>
              <a:t>ig</a:t>
            </a:r>
            <a:r>
              <a:rPr lang="en-US" sz="1400" baseline="30000" dirty="0">
                <a:solidFill>
                  <a:schemeClr val="bg1"/>
                </a:solidFill>
                <a:latin typeface="Arial" panose="020B0604020202020204" pitchFamily="34" charset="0"/>
                <a:cs typeface="Arial" panose="020B0604020202020204" pitchFamily="34" charset="0"/>
              </a:rPr>
              <a:t> </a:t>
            </a:r>
            <a:r>
              <a:rPr lang="en-GB" sz="1400" baseline="30000" dirty="0">
                <a:solidFill>
                  <a:schemeClr val="bg1"/>
                </a:solidFill>
                <a:latin typeface="Arial" panose="020B0604020202020204" pitchFamily="34" charset="0"/>
                <a:cs typeface="Arial" panose="020B0604020202020204" pitchFamily="34" charset="0"/>
              </a:rPr>
              <a:t>1</a:t>
            </a:r>
            <a:r>
              <a:rPr lang="en-US" sz="1400" baseline="30000" dirty="0">
                <a:solidFill>
                  <a:schemeClr val="bg1"/>
                </a:solidFill>
                <a:latin typeface="Arial" panose="020B0604020202020204" pitchFamily="34" charset="0"/>
                <a:cs typeface="Arial" panose="020B0604020202020204" pitchFamily="34" charset="0"/>
              </a:rPr>
              <a:t>: Mean Volumes (ml) of </a:t>
            </a:r>
            <a:r>
              <a:rPr lang="en-US" sz="1400" baseline="30000" dirty="0" err="1">
                <a:solidFill>
                  <a:schemeClr val="bg1"/>
                </a:solidFill>
                <a:latin typeface="Arial" panose="020B0604020202020204" pitchFamily="34" charset="0"/>
                <a:cs typeface="Arial" panose="020B0604020202020204" pitchFamily="34" charset="0"/>
              </a:rPr>
              <a:t>neurolytic</a:t>
            </a:r>
            <a:r>
              <a:rPr lang="en-US" sz="1400" baseline="30000" dirty="0">
                <a:solidFill>
                  <a:schemeClr val="bg1"/>
                </a:solidFill>
                <a:latin typeface="Arial" panose="020B0604020202020204" pitchFamily="34" charset="0"/>
                <a:cs typeface="Arial" panose="020B0604020202020204" pitchFamily="34" charset="0"/>
              </a:rPr>
              <a:t> agents Used</a:t>
            </a:r>
            <a:endParaRPr lang="en-GB" sz="1400" baseline="30000" dirty="0">
              <a:solidFill>
                <a:schemeClr val="bg1"/>
              </a:solidFill>
              <a:latin typeface="Arial" panose="020B0604020202020204" pitchFamily="34" charset="0"/>
              <a:ea typeface="SimSun" panose="02010600030101010101" pitchFamily="2" charset="-122"/>
              <a:cs typeface="Arial" panose="020B0604020202020204" pitchFamily="34" charset="0"/>
            </a:endParaRPr>
          </a:p>
        </p:txBody>
      </p:sp>
      <p:graphicFrame>
        <p:nvGraphicFramePr>
          <p:cNvPr id="15" name="Chart 14">
            <a:extLst>
              <a:ext uri="{FF2B5EF4-FFF2-40B4-BE49-F238E27FC236}">
                <a16:creationId xmlns:a16="http://schemas.microsoft.com/office/drawing/2014/main" id="{10F247C0-EC14-C65C-75EC-490FD7D3C95B}"/>
              </a:ext>
            </a:extLst>
          </p:cNvPr>
          <p:cNvGraphicFramePr/>
          <p:nvPr>
            <p:extLst>
              <p:ext uri="{D42A27DB-BD31-4B8C-83A1-F6EECF244321}">
                <p14:modId xmlns:p14="http://schemas.microsoft.com/office/powerpoint/2010/main" val="396243222"/>
              </p:ext>
            </p:extLst>
          </p:nvPr>
        </p:nvGraphicFramePr>
        <p:xfrm>
          <a:off x="4953233" y="1192198"/>
          <a:ext cx="2959224" cy="1643946"/>
        </p:xfrm>
        <a:graphic>
          <a:graphicData uri="http://schemas.openxmlformats.org/drawingml/2006/chart">
            <c:chart xmlns:c="http://schemas.openxmlformats.org/drawingml/2006/chart" xmlns:r="http://schemas.openxmlformats.org/officeDocument/2006/relationships" r:id="rId2"/>
          </a:graphicData>
        </a:graphic>
      </p:graphicFrame>
      <p:sp>
        <p:nvSpPr>
          <p:cNvPr id="19" name="Rounded Rectangle 18"/>
          <p:cNvSpPr/>
          <p:nvPr/>
        </p:nvSpPr>
        <p:spPr>
          <a:xfrm>
            <a:off x="7916786" y="1124539"/>
            <a:ext cx="4275214" cy="279585"/>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lnSpc>
                <a:spcPct val="150000"/>
              </a:lnSpc>
            </a:pPr>
            <a:r>
              <a:rPr lang="en-US" sz="1400" baseline="30000" dirty="0">
                <a:latin typeface="Arial" pitchFamily="34" charset="0"/>
                <a:cs typeface="Arial" pitchFamily="34" charset="0"/>
              </a:rPr>
              <a:t>Table. </a:t>
            </a:r>
            <a:r>
              <a:rPr lang="en-GB" sz="1400" baseline="30000" dirty="0">
                <a:latin typeface="Arial" pitchFamily="34" charset="0"/>
                <a:cs typeface="Arial" pitchFamily="34" charset="0"/>
              </a:rPr>
              <a:t>3</a:t>
            </a:r>
            <a:r>
              <a:rPr lang="en-US" sz="1400" baseline="30000" dirty="0">
                <a:latin typeface="Arial" pitchFamily="34" charset="0"/>
                <a:cs typeface="Arial" pitchFamily="34" charset="0"/>
              </a:rPr>
              <a:t>: Mean consumption of oral medications  before &amp; after procedure</a:t>
            </a:r>
            <a:endParaRPr lang="en-GB" sz="1400" baseline="30000" dirty="0">
              <a:latin typeface="Arial" pitchFamily="34" charset="0"/>
              <a:ea typeface="SimSun" panose="02010600030101010101" pitchFamily="2" charset="-122"/>
              <a:cs typeface="Arial"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494772494"/>
              </p:ext>
            </p:extLst>
          </p:nvPr>
        </p:nvGraphicFramePr>
        <p:xfrm>
          <a:off x="7937142" y="1396615"/>
          <a:ext cx="4254855" cy="1567843"/>
        </p:xfrm>
        <a:graphic>
          <a:graphicData uri="http://schemas.openxmlformats.org/drawingml/2006/table">
            <a:tbl>
              <a:tblPr>
                <a:tableStyleId>{616DA210-FB5B-4158-B5E0-FEB733F419BA}</a:tableStyleId>
              </a:tblPr>
              <a:tblGrid>
                <a:gridCol w="808015">
                  <a:extLst>
                    <a:ext uri="{9D8B030D-6E8A-4147-A177-3AD203B41FA5}">
                      <a16:colId xmlns:a16="http://schemas.microsoft.com/office/drawing/2014/main" val="20000"/>
                    </a:ext>
                  </a:extLst>
                </a:gridCol>
                <a:gridCol w="808015">
                  <a:extLst>
                    <a:ext uri="{9D8B030D-6E8A-4147-A177-3AD203B41FA5}">
                      <a16:colId xmlns:a16="http://schemas.microsoft.com/office/drawing/2014/main" val="20001"/>
                    </a:ext>
                  </a:extLst>
                </a:gridCol>
                <a:gridCol w="808015">
                  <a:extLst>
                    <a:ext uri="{9D8B030D-6E8A-4147-A177-3AD203B41FA5}">
                      <a16:colId xmlns:a16="http://schemas.microsoft.com/office/drawing/2014/main" val="20002"/>
                    </a:ext>
                  </a:extLst>
                </a:gridCol>
                <a:gridCol w="808015">
                  <a:extLst>
                    <a:ext uri="{9D8B030D-6E8A-4147-A177-3AD203B41FA5}">
                      <a16:colId xmlns:a16="http://schemas.microsoft.com/office/drawing/2014/main" val="20003"/>
                    </a:ext>
                  </a:extLst>
                </a:gridCol>
                <a:gridCol w="1022795">
                  <a:extLst>
                    <a:ext uri="{9D8B030D-6E8A-4147-A177-3AD203B41FA5}">
                      <a16:colId xmlns:a16="http://schemas.microsoft.com/office/drawing/2014/main" val="20004"/>
                    </a:ext>
                  </a:extLst>
                </a:gridCol>
              </a:tblGrid>
              <a:tr h="333059">
                <a:tc>
                  <a:txBody>
                    <a:bodyPr/>
                    <a:lstStyle/>
                    <a:p>
                      <a:pPr algn="just">
                        <a:lnSpc>
                          <a:spcPct val="150000"/>
                        </a:lnSpc>
                      </a:pPr>
                      <a:r>
                        <a:rPr lang="en-US" sz="1200" baseline="30000" dirty="0">
                          <a:effectLst/>
                          <a:latin typeface="Arial" pitchFamily="34" charset="0"/>
                          <a:cs typeface="Arial" pitchFamily="34" charset="0"/>
                        </a:rPr>
                        <a:t>Medications</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No. of patients</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Before</a:t>
                      </a:r>
                    </a:p>
                    <a:p>
                      <a:pPr algn="just">
                        <a:lnSpc>
                          <a:spcPct val="150000"/>
                        </a:lnSpc>
                      </a:pPr>
                      <a:r>
                        <a:rPr lang="en-US" sz="1200" baseline="30000" dirty="0">
                          <a:effectLst/>
                          <a:latin typeface="Arial" pitchFamily="34" charset="0"/>
                          <a:ea typeface="SimSun" panose="02010600030101010101" pitchFamily="2" charset="-122"/>
                          <a:cs typeface="Arial" pitchFamily="34" charset="0"/>
                        </a:rPr>
                        <a:t>(mg)</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After</a:t>
                      </a:r>
                    </a:p>
                    <a:p>
                      <a:pPr algn="just">
                        <a:lnSpc>
                          <a:spcPct val="150000"/>
                        </a:lnSpc>
                      </a:pPr>
                      <a:r>
                        <a:rPr lang="en-US" sz="1200" baseline="30000" dirty="0">
                          <a:effectLst/>
                          <a:latin typeface="Arial" pitchFamily="34" charset="0"/>
                          <a:ea typeface="SimSun" panose="02010600030101010101" pitchFamily="2" charset="-122"/>
                          <a:cs typeface="Arial" pitchFamily="34" charset="0"/>
                        </a:rPr>
                        <a:t>(mg)</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Reduction</a:t>
                      </a:r>
                    </a:p>
                    <a:p>
                      <a:pPr algn="just">
                        <a:lnSpc>
                          <a:spcPct val="150000"/>
                        </a:lnSpc>
                      </a:pPr>
                      <a:r>
                        <a:rPr lang="en-US" sz="1200" baseline="30000" dirty="0">
                          <a:effectLst/>
                          <a:latin typeface="Arial" pitchFamily="34" charset="0"/>
                          <a:ea typeface="SimSun" panose="02010600030101010101" pitchFamily="2" charset="-122"/>
                          <a:cs typeface="Arial" pitchFamily="34" charset="0"/>
                        </a:rPr>
                        <a:t>(mg)</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extLst>
                  <a:ext uri="{0D108BD9-81ED-4DB2-BD59-A6C34878D82A}">
                    <a16:rowId xmlns:a16="http://schemas.microsoft.com/office/drawing/2014/main" val="10000"/>
                  </a:ext>
                </a:extLst>
              </a:tr>
              <a:tr h="161272">
                <a:tc>
                  <a:txBody>
                    <a:bodyPr/>
                    <a:lstStyle/>
                    <a:p>
                      <a:pPr algn="just">
                        <a:lnSpc>
                          <a:spcPct val="150000"/>
                        </a:lnSpc>
                      </a:pPr>
                      <a:r>
                        <a:rPr lang="en-US" sz="1200" baseline="30000" dirty="0">
                          <a:effectLst/>
                          <a:latin typeface="Arial" pitchFamily="34" charset="0"/>
                          <a:cs typeface="Arial" pitchFamily="34" charset="0"/>
                        </a:rPr>
                        <a:t>Morphine</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10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51.66</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a:effectLst/>
                          <a:latin typeface="Arial" pitchFamily="34" charset="0"/>
                          <a:cs typeface="Arial" pitchFamily="34" charset="0"/>
                        </a:rPr>
                        <a:t>26.66</a:t>
                      </a:r>
                      <a:endParaRPr lang="en-GB" sz="1200" baseline="3000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24.89</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extLst>
                  <a:ext uri="{0D108BD9-81ED-4DB2-BD59-A6C34878D82A}">
                    <a16:rowId xmlns:a16="http://schemas.microsoft.com/office/drawing/2014/main" val="10001"/>
                  </a:ext>
                </a:extLst>
              </a:tr>
              <a:tr h="161272">
                <a:tc>
                  <a:txBody>
                    <a:bodyPr/>
                    <a:lstStyle/>
                    <a:p>
                      <a:pPr algn="just">
                        <a:lnSpc>
                          <a:spcPct val="150000"/>
                        </a:lnSpc>
                      </a:pPr>
                      <a:r>
                        <a:rPr lang="en-US" sz="1200" baseline="30000">
                          <a:effectLst/>
                          <a:latin typeface="Arial" pitchFamily="34" charset="0"/>
                          <a:cs typeface="Arial" pitchFamily="34" charset="0"/>
                        </a:rPr>
                        <a:t>Tramadol</a:t>
                      </a:r>
                      <a:endParaRPr lang="en-GB" sz="1200" baseline="3000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03</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320.00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171.43</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148.57</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extLst>
                  <a:ext uri="{0D108BD9-81ED-4DB2-BD59-A6C34878D82A}">
                    <a16:rowId xmlns:a16="http://schemas.microsoft.com/office/drawing/2014/main" val="10002"/>
                  </a:ext>
                </a:extLst>
              </a:tr>
              <a:tr h="161272">
                <a:tc>
                  <a:txBody>
                    <a:bodyPr/>
                    <a:lstStyle/>
                    <a:p>
                      <a:pPr algn="just">
                        <a:lnSpc>
                          <a:spcPct val="150000"/>
                        </a:lnSpc>
                      </a:pPr>
                      <a:r>
                        <a:rPr lang="en-US" sz="1200" baseline="30000">
                          <a:effectLst/>
                          <a:latin typeface="Arial" pitchFamily="34" charset="0"/>
                          <a:cs typeface="Arial" pitchFamily="34" charset="0"/>
                        </a:rPr>
                        <a:t>Pregabalin</a:t>
                      </a:r>
                      <a:endParaRPr lang="en-GB" sz="1200" baseline="3000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a:effectLst/>
                          <a:latin typeface="Arial" pitchFamily="34" charset="0"/>
                          <a:cs typeface="Arial" pitchFamily="34" charset="0"/>
                        </a:rPr>
                        <a:t>14</a:t>
                      </a:r>
                      <a:endParaRPr lang="en-GB" sz="1200" baseline="3000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276.39</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154.35</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a:effectLst/>
                          <a:latin typeface="Arial" pitchFamily="34" charset="0"/>
                          <a:cs typeface="Arial" pitchFamily="34" charset="0"/>
                        </a:rPr>
                        <a:t>122,04</a:t>
                      </a:r>
                      <a:endParaRPr lang="en-GB" sz="1200" baseline="3000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extLst>
                  <a:ext uri="{0D108BD9-81ED-4DB2-BD59-A6C34878D82A}">
                    <a16:rowId xmlns:a16="http://schemas.microsoft.com/office/drawing/2014/main" val="10003"/>
                  </a:ext>
                </a:extLst>
              </a:tr>
              <a:tr h="161272">
                <a:tc>
                  <a:txBody>
                    <a:bodyPr/>
                    <a:lstStyle/>
                    <a:p>
                      <a:pPr algn="just">
                        <a:lnSpc>
                          <a:spcPct val="150000"/>
                        </a:lnSpc>
                      </a:pPr>
                      <a:r>
                        <a:rPr lang="en-US" sz="1200" baseline="30000">
                          <a:effectLst/>
                          <a:latin typeface="Arial" pitchFamily="34" charset="0"/>
                          <a:cs typeface="Arial" pitchFamily="34" charset="0"/>
                        </a:rPr>
                        <a:t>Gabapentin</a:t>
                      </a:r>
                      <a:endParaRPr lang="en-GB" sz="1200" baseline="3000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a:effectLst/>
                          <a:latin typeface="Arial" pitchFamily="34" charset="0"/>
                          <a:cs typeface="Arial" pitchFamily="34" charset="0"/>
                        </a:rPr>
                        <a:t>01</a:t>
                      </a:r>
                      <a:endParaRPr lang="en-GB" sz="1200" baseline="3000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1200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1200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extLst>
                  <a:ext uri="{0D108BD9-81ED-4DB2-BD59-A6C34878D82A}">
                    <a16:rowId xmlns:a16="http://schemas.microsoft.com/office/drawing/2014/main" val="10004"/>
                  </a:ext>
                </a:extLst>
              </a:tr>
              <a:tr h="161272">
                <a:tc>
                  <a:txBody>
                    <a:bodyPr/>
                    <a:lstStyle/>
                    <a:p>
                      <a:pPr algn="just">
                        <a:lnSpc>
                          <a:spcPct val="150000"/>
                        </a:lnSpc>
                      </a:pPr>
                      <a:r>
                        <a:rPr lang="en-US" sz="1200" baseline="30000">
                          <a:effectLst/>
                          <a:latin typeface="Arial" pitchFamily="34" charset="0"/>
                          <a:cs typeface="Arial" pitchFamily="34" charset="0"/>
                        </a:rPr>
                        <a:t>Amitriptyline</a:t>
                      </a:r>
                      <a:endParaRPr lang="en-GB" sz="1200" baseline="3000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a:effectLst/>
                          <a:latin typeface="Arial" pitchFamily="34" charset="0"/>
                          <a:cs typeface="Arial" pitchFamily="34" charset="0"/>
                        </a:rPr>
                        <a:t>03</a:t>
                      </a:r>
                      <a:endParaRPr lang="en-GB" sz="1200" baseline="3000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a:effectLst/>
                          <a:latin typeface="Arial" pitchFamily="34" charset="0"/>
                          <a:cs typeface="Arial" pitchFamily="34" charset="0"/>
                        </a:rPr>
                        <a:t>25</a:t>
                      </a:r>
                      <a:endParaRPr lang="en-GB" sz="1200" baseline="3000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25</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extLst>
                  <a:ext uri="{0D108BD9-81ED-4DB2-BD59-A6C34878D82A}">
                    <a16:rowId xmlns:a16="http://schemas.microsoft.com/office/drawing/2014/main" val="10005"/>
                  </a:ext>
                </a:extLst>
              </a:tr>
              <a:tr h="418329">
                <a:tc>
                  <a:txBody>
                    <a:bodyPr/>
                    <a:lstStyle/>
                    <a:p>
                      <a:pPr algn="just">
                        <a:lnSpc>
                          <a:spcPct val="150000"/>
                        </a:lnSpc>
                      </a:pPr>
                      <a:r>
                        <a:rPr lang="en-US" sz="1200" baseline="30000">
                          <a:effectLst/>
                          <a:latin typeface="Arial" pitchFamily="34" charset="0"/>
                          <a:cs typeface="Arial" pitchFamily="34" charset="0"/>
                        </a:rPr>
                        <a:t>Paracetamol</a:t>
                      </a:r>
                      <a:endParaRPr lang="en-GB" sz="1200" baseline="3000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10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2857.10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r>
                        <a:rPr lang="en-US" sz="1200" baseline="30000" dirty="0">
                          <a:effectLst/>
                          <a:latin typeface="Arial" pitchFamily="34" charset="0"/>
                          <a:cs typeface="Arial" pitchFamily="34" charset="0"/>
                        </a:rPr>
                        <a:t>1582.20</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nchor="ctr">
                    <a:solidFill>
                      <a:schemeClr val="accent4"/>
                    </a:solidFill>
                  </a:tcPr>
                </a:tc>
                <a:tc>
                  <a:txBody>
                    <a:bodyPr/>
                    <a:lstStyle/>
                    <a:p>
                      <a:pPr algn="just">
                        <a:lnSpc>
                          <a:spcPct val="150000"/>
                        </a:lnSpc>
                      </a:pPr>
                      <a:endParaRPr lang="en-GB" sz="1200" baseline="30000" dirty="0">
                        <a:effectLst/>
                        <a:latin typeface="Arial" pitchFamily="34" charset="0"/>
                        <a:cs typeface="Arial" pitchFamily="34" charset="0"/>
                      </a:endParaRPr>
                    </a:p>
                    <a:p>
                      <a:pPr algn="just">
                        <a:lnSpc>
                          <a:spcPct val="150000"/>
                        </a:lnSpc>
                      </a:pPr>
                      <a:r>
                        <a:rPr lang="en-US" sz="1200" baseline="30000" dirty="0">
                          <a:effectLst/>
                          <a:latin typeface="Arial" pitchFamily="34" charset="0"/>
                          <a:cs typeface="Arial" pitchFamily="34" charset="0"/>
                        </a:rPr>
                        <a:t>1274.9</a:t>
                      </a:r>
                      <a:endParaRPr lang="en-GB" sz="1200" baseline="30000" dirty="0">
                        <a:effectLst/>
                        <a:latin typeface="Arial" pitchFamily="34" charset="0"/>
                        <a:ea typeface="SimSun" panose="02010600030101010101" pitchFamily="2" charset="-122"/>
                        <a:cs typeface="Arial" pitchFamily="34" charset="0"/>
                      </a:endParaRPr>
                    </a:p>
                  </a:txBody>
                  <a:tcPr marL="68580" marR="68580" marT="0" marB="0">
                    <a:solidFill>
                      <a:schemeClr val="accent4"/>
                    </a:solidFill>
                  </a:tcPr>
                </a:tc>
                <a:extLst>
                  <a:ext uri="{0D108BD9-81ED-4DB2-BD59-A6C34878D82A}">
                    <a16:rowId xmlns:a16="http://schemas.microsoft.com/office/drawing/2014/main" val="10006"/>
                  </a:ext>
                </a:extLst>
              </a:tr>
            </a:tbl>
          </a:graphicData>
        </a:graphic>
      </p:graphicFrame>
      <p:sp>
        <p:nvSpPr>
          <p:cNvPr id="22" name="Rounded Rectangle 21"/>
          <p:cNvSpPr/>
          <p:nvPr/>
        </p:nvSpPr>
        <p:spPr>
          <a:xfrm>
            <a:off x="4121862" y="4853147"/>
            <a:ext cx="3811329" cy="41473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a:latin typeface="Arial" pitchFamily="34" charset="0"/>
                <a:cs typeface="Arial" pitchFamily="34" charset="0"/>
              </a:rPr>
              <a:t>Table </a:t>
            </a:r>
            <a:r>
              <a:rPr lang="en-GB" sz="1400" dirty="0">
                <a:latin typeface="Arial" pitchFamily="34" charset="0"/>
                <a:cs typeface="Arial" pitchFamily="34" charset="0"/>
              </a:rPr>
              <a:t>2</a:t>
            </a:r>
            <a:r>
              <a:rPr lang="en-US" sz="1400" dirty="0">
                <a:latin typeface="Arial" pitchFamily="34" charset="0"/>
                <a:cs typeface="Arial" pitchFamily="34" charset="0"/>
              </a:rPr>
              <a:t>: Complications </a:t>
            </a:r>
          </a:p>
        </p:txBody>
      </p:sp>
      <p:graphicFrame>
        <p:nvGraphicFramePr>
          <p:cNvPr id="26" name="Table 25"/>
          <p:cNvGraphicFramePr>
            <a:graphicFrameLocks noGrp="1"/>
          </p:cNvGraphicFramePr>
          <p:nvPr>
            <p:extLst>
              <p:ext uri="{D42A27DB-BD31-4B8C-83A1-F6EECF244321}">
                <p14:modId xmlns:p14="http://schemas.microsoft.com/office/powerpoint/2010/main" val="3888605105"/>
              </p:ext>
            </p:extLst>
          </p:nvPr>
        </p:nvGraphicFramePr>
        <p:xfrm>
          <a:off x="4166311" y="5221130"/>
          <a:ext cx="3745235" cy="1619641"/>
        </p:xfrm>
        <a:graphic>
          <a:graphicData uri="http://schemas.openxmlformats.org/drawingml/2006/table">
            <a:tbl>
              <a:tblPr firstRow="1" firstCol="1" bandRow="1">
                <a:tableStyleId>{616DA210-FB5B-4158-B5E0-FEB733F419BA}</a:tableStyleId>
              </a:tblPr>
              <a:tblGrid>
                <a:gridCol w="1381783">
                  <a:extLst>
                    <a:ext uri="{9D8B030D-6E8A-4147-A177-3AD203B41FA5}">
                      <a16:colId xmlns:a16="http://schemas.microsoft.com/office/drawing/2014/main" val="20000"/>
                    </a:ext>
                  </a:extLst>
                </a:gridCol>
                <a:gridCol w="1370706">
                  <a:extLst>
                    <a:ext uri="{9D8B030D-6E8A-4147-A177-3AD203B41FA5}">
                      <a16:colId xmlns:a16="http://schemas.microsoft.com/office/drawing/2014/main" val="20001"/>
                    </a:ext>
                  </a:extLst>
                </a:gridCol>
                <a:gridCol w="992746">
                  <a:extLst>
                    <a:ext uri="{9D8B030D-6E8A-4147-A177-3AD203B41FA5}">
                      <a16:colId xmlns:a16="http://schemas.microsoft.com/office/drawing/2014/main" val="20002"/>
                    </a:ext>
                  </a:extLst>
                </a:gridCol>
              </a:tblGrid>
              <a:tr h="196494">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Complication </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pPr>
                      <a:r>
                        <a:rPr lang="en-US" sz="1400" baseline="30000">
                          <a:effectLst/>
                          <a:latin typeface="Arial" panose="020B0604020202020204" pitchFamily="34" charset="0"/>
                          <a:cs typeface="Arial" panose="020B0604020202020204" pitchFamily="34" charset="0"/>
                        </a:rPr>
                        <a:t>Number of Cases</a:t>
                      </a:r>
                      <a:endParaRPr lang="en-GB" sz="1400" baseline="300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pPr>
                      <a:r>
                        <a:rPr lang="en-US" sz="1400" baseline="30000">
                          <a:effectLst/>
                          <a:latin typeface="Arial" panose="020B0604020202020204" pitchFamily="34" charset="0"/>
                          <a:cs typeface="Arial" panose="020B0604020202020204" pitchFamily="34" charset="0"/>
                        </a:rPr>
                        <a:t>Percentage </a:t>
                      </a:r>
                      <a:endParaRPr lang="en-GB" sz="1400" baseline="300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extLst>
                  <a:ext uri="{0D108BD9-81ED-4DB2-BD59-A6C34878D82A}">
                    <a16:rowId xmlns:a16="http://schemas.microsoft.com/office/drawing/2014/main" val="10000"/>
                  </a:ext>
                </a:extLst>
              </a:tr>
              <a:tr h="196494">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Hypotension </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2</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spcBef>
                          <a:spcPts val="200"/>
                        </a:spcBef>
                      </a:pPr>
                      <a:r>
                        <a:rPr lang="en-US" sz="1400" baseline="30000">
                          <a:effectLst/>
                          <a:latin typeface="Arial" panose="020B0604020202020204" pitchFamily="34" charset="0"/>
                          <a:cs typeface="Arial" panose="020B0604020202020204" pitchFamily="34" charset="0"/>
                        </a:rPr>
                        <a:t>8.7</a:t>
                      </a:r>
                      <a:endParaRPr lang="en-GB" sz="1400" baseline="300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extLst>
                  <a:ext uri="{0D108BD9-81ED-4DB2-BD59-A6C34878D82A}">
                    <a16:rowId xmlns:a16="http://schemas.microsoft.com/office/drawing/2014/main" val="10001"/>
                  </a:ext>
                </a:extLst>
              </a:tr>
              <a:tr h="598407">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Hypotension &amp; abnormal flank sensation</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1</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4.3</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extLst>
                  <a:ext uri="{0D108BD9-81ED-4DB2-BD59-A6C34878D82A}">
                    <a16:rowId xmlns:a16="http://schemas.microsoft.com/office/drawing/2014/main" val="10002"/>
                  </a:ext>
                </a:extLst>
              </a:tr>
              <a:tr h="416431">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Numbness in legs &amp; bowel incontinence </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1</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4.3</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extLst>
                  <a:ext uri="{0D108BD9-81ED-4DB2-BD59-A6C34878D82A}">
                    <a16:rowId xmlns:a16="http://schemas.microsoft.com/office/drawing/2014/main" val="10003"/>
                  </a:ext>
                </a:extLst>
              </a:tr>
              <a:tr h="196494">
                <a:tc>
                  <a:txBody>
                    <a:bodyPr/>
                    <a:lstStyle/>
                    <a:p>
                      <a:pPr algn="just">
                        <a:lnSpc>
                          <a:spcPct val="150000"/>
                        </a:lnSpc>
                      </a:pPr>
                      <a:r>
                        <a:rPr lang="en-US" sz="1400" baseline="30000" dirty="0">
                          <a:effectLst/>
                          <a:latin typeface="Arial" panose="020B0604020202020204" pitchFamily="34" charset="0"/>
                          <a:cs typeface="Arial" panose="020B0604020202020204" pitchFamily="34" charset="0"/>
                        </a:rPr>
                        <a:t>None</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19</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c>
                  <a:txBody>
                    <a:bodyPr/>
                    <a:lstStyle/>
                    <a:p>
                      <a:pPr algn="just">
                        <a:lnSpc>
                          <a:spcPct val="150000"/>
                        </a:lnSpc>
                        <a:spcBef>
                          <a:spcPts val="200"/>
                        </a:spcBef>
                      </a:pPr>
                      <a:r>
                        <a:rPr lang="en-US" sz="1400" baseline="30000" dirty="0">
                          <a:effectLst/>
                          <a:latin typeface="Arial" panose="020B0604020202020204" pitchFamily="34" charset="0"/>
                          <a:cs typeface="Arial" panose="020B0604020202020204" pitchFamily="34" charset="0"/>
                        </a:rPr>
                        <a:t>82.6</a:t>
                      </a:r>
                      <a:endParaRPr lang="en-GB" sz="1400" baseline="300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FFFF00"/>
                    </a:solidFill>
                  </a:tcPr>
                </a:tc>
                <a:extLst>
                  <a:ext uri="{0D108BD9-81ED-4DB2-BD59-A6C34878D82A}">
                    <a16:rowId xmlns:a16="http://schemas.microsoft.com/office/drawing/2014/main" val="10004"/>
                  </a:ext>
                </a:extLst>
              </a:tr>
            </a:tbl>
          </a:graphicData>
        </a:graphic>
      </p:graphicFrame>
      <p:sp>
        <p:nvSpPr>
          <p:cNvPr id="27" name="Rectangle 26"/>
          <p:cNvSpPr/>
          <p:nvPr/>
        </p:nvSpPr>
        <p:spPr>
          <a:xfrm>
            <a:off x="7839375" y="3287351"/>
            <a:ext cx="4353596" cy="107830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US" sz="1200" dirty="0">
                <a:solidFill>
                  <a:schemeClr val="bg1"/>
                </a:solidFill>
                <a:latin typeface="Arial" panose="020B0604020202020204" pitchFamily="34" charset="0"/>
                <a:cs typeface="Arial" panose="020B0604020202020204" pitchFamily="34" charset="0"/>
              </a:rPr>
              <a:t>1.</a:t>
            </a:r>
            <a:r>
              <a:rPr lang="en-GB" sz="1200"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Dr Ateeq Ur Rehman</a:t>
            </a:r>
            <a:r>
              <a:rPr lang="en-GB" sz="1200" dirty="0">
                <a:solidFill>
                  <a:schemeClr val="bg1"/>
                </a:solidFill>
                <a:latin typeface="Arial" panose="020B0604020202020204" pitchFamily="34" charset="0"/>
                <a:cs typeface="Arial" panose="020B0604020202020204" pitchFamily="34" charset="0"/>
              </a:rPr>
              <a:t> Ghafoor</a:t>
            </a:r>
            <a:endParaRPr lang="en-US" sz="1200" dirty="0">
              <a:solidFill>
                <a:schemeClr val="bg1"/>
              </a:solidFill>
              <a:latin typeface="Arial" panose="020B0604020202020204" pitchFamily="34" charset="0"/>
              <a:cs typeface="Arial" panose="020B0604020202020204" pitchFamily="34" charset="0"/>
            </a:endParaRPr>
          </a:p>
          <a:p>
            <a:r>
              <a:rPr lang="en-US" sz="1200" dirty="0">
                <a:solidFill>
                  <a:schemeClr val="bg1"/>
                </a:solidFill>
                <a:latin typeface="Arial" panose="020B0604020202020204" pitchFamily="34" charset="0"/>
                <a:cs typeface="Arial" panose="020B0604020202020204" pitchFamily="34" charset="0"/>
              </a:rPr>
              <a:t>2. Dr Romana </a:t>
            </a:r>
            <a:r>
              <a:rPr lang="en-US" sz="1200" dirty="0" err="1">
                <a:solidFill>
                  <a:schemeClr val="bg1"/>
                </a:solidFill>
                <a:latin typeface="Arial" panose="020B0604020202020204" pitchFamily="34" charset="0"/>
                <a:cs typeface="Arial" panose="020B0604020202020204" pitchFamily="34" charset="0"/>
              </a:rPr>
              <a:t>Shaida</a:t>
            </a:r>
            <a:r>
              <a:rPr lang="en-US" sz="1200" dirty="0">
                <a:solidFill>
                  <a:schemeClr val="bg1"/>
                </a:solidFill>
                <a:latin typeface="Arial" panose="020B0604020202020204" pitchFamily="34" charset="0"/>
                <a:cs typeface="Arial" panose="020B0604020202020204" pitchFamily="34" charset="0"/>
              </a:rPr>
              <a:t> Durrani </a:t>
            </a:r>
            <a:r>
              <a:rPr lang="en-US" sz="1200" dirty="0">
                <a:solidFill>
                  <a:schemeClr val="tx1"/>
                </a:solidFill>
                <a:latin typeface="Arial" panose="020B0604020202020204" pitchFamily="34" charset="0"/>
                <a:cs typeface="Arial" panose="020B0604020202020204" pitchFamily="34" charset="0"/>
              </a:rPr>
              <a:t> </a:t>
            </a:r>
            <a:endParaRPr lang="en-GB" sz="1200" dirty="0">
              <a:solidFill>
                <a:schemeClr val="tx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3. It was conducted after approval from Ethics and Audit Committee of SKMH&amp;RC, EX-03-07-19-02</a:t>
            </a:r>
          </a:p>
          <a:p>
            <a:r>
              <a:rPr lang="en-GB" sz="1200" dirty="0">
                <a:solidFill>
                  <a:schemeClr val="bg1"/>
                </a:solidFill>
                <a:latin typeface="Arial" panose="020B0604020202020204" pitchFamily="34" charset="0"/>
                <a:cs typeface="Arial" panose="020B0604020202020204" pitchFamily="34" charset="0"/>
              </a:rPr>
              <a:t>4. No funding was provided</a:t>
            </a:r>
            <a:r>
              <a:rPr lang="en-GB" sz="1200" dirty="0">
                <a:solidFill>
                  <a:schemeClr val="tx1"/>
                </a:solidFill>
                <a:latin typeface="Arial" panose="020B0604020202020204" pitchFamily="34" charset="0"/>
                <a:cs typeface="Arial" panose="020B0604020202020204" pitchFamily="34" charset="0"/>
              </a:rPr>
              <a:t>.</a:t>
            </a:r>
            <a:endParaRPr lang="en-US" sz="1200" dirty="0">
              <a:solidFill>
                <a:schemeClr val="tx1"/>
              </a:solidFill>
              <a:latin typeface="Arial" panose="020B0604020202020204" pitchFamily="34" charset="0"/>
              <a:cs typeface="Arial" panose="020B0604020202020204" pitchFamily="34" charset="0"/>
            </a:endParaRPr>
          </a:p>
        </p:txBody>
      </p:sp>
      <p:sp>
        <p:nvSpPr>
          <p:cNvPr id="28" name="Rounded Rectangle 27"/>
          <p:cNvSpPr/>
          <p:nvPr/>
        </p:nvSpPr>
        <p:spPr>
          <a:xfrm rot="10800000" flipV="1">
            <a:off x="8831395" y="2957376"/>
            <a:ext cx="2133600" cy="4274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Acknowledgments</a:t>
            </a:r>
          </a:p>
        </p:txBody>
      </p:sp>
      <p:graphicFrame>
        <p:nvGraphicFramePr>
          <p:cNvPr id="30" name="Chart 29"/>
          <p:cNvGraphicFramePr/>
          <p:nvPr>
            <p:extLst>
              <p:ext uri="{D42A27DB-BD31-4B8C-83A1-F6EECF244321}">
                <p14:modId xmlns:p14="http://schemas.microsoft.com/office/powerpoint/2010/main" val="1312967623"/>
              </p:ext>
            </p:extLst>
          </p:nvPr>
        </p:nvGraphicFramePr>
        <p:xfrm>
          <a:off x="4188555" y="2881134"/>
          <a:ext cx="3736245" cy="2050448"/>
        </p:xfrm>
        <a:graphic>
          <a:graphicData uri="http://schemas.openxmlformats.org/drawingml/2006/chart">
            <c:chart xmlns:c="http://schemas.openxmlformats.org/drawingml/2006/chart" xmlns:r="http://schemas.openxmlformats.org/officeDocument/2006/relationships" r:id="rId3"/>
          </a:graphicData>
        </a:graphic>
      </p:graphicFrame>
      <p:sp>
        <p:nvSpPr>
          <p:cNvPr id="31" name="Rounded Rectangle 30"/>
          <p:cNvSpPr/>
          <p:nvPr/>
        </p:nvSpPr>
        <p:spPr>
          <a:xfrm rot="5400000">
            <a:off x="3931109" y="3375884"/>
            <a:ext cx="1411288" cy="568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Arial" panose="020B0604020202020204" pitchFamily="34" charset="0"/>
                <a:cs typeface="Arial" panose="020B0604020202020204" pitchFamily="34" charset="0"/>
              </a:rPr>
              <a:t>Fig 2:</a:t>
            </a:r>
            <a:r>
              <a:rPr lang="en-US" sz="1400" dirty="0">
                <a:latin typeface="Arial" panose="020B0604020202020204" pitchFamily="34" charset="0"/>
                <a:cs typeface="Arial" panose="020B0604020202020204" pitchFamily="34" charset="0"/>
              </a:rPr>
              <a:t>Pain scores</a:t>
            </a:r>
          </a:p>
        </p:txBody>
      </p:sp>
      <p:pic>
        <p:nvPicPr>
          <p:cNvPr id="1028" name="Picture 4" descr="The effects of the COVID pandemic on cancer treatment Hosted by: Shaukat  Khanum Memorial Cancer Hospital &amp; Research Centre | London Global Cancer  Wee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11" y="-12573"/>
            <a:ext cx="1261267" cy="1172417"/>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le 45"/>
          <p:cNvSpPr/>
          <p:nvPr/>
        </p:nvSpPr>
        <p:spPr>
          <a:xfrm>
            <a:off x="7937142" y="6178693"/>
            <a:ext cx="4241702" cy="6795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Dr</a:t>
            </a:r>
            <a:r>
              <a:rPr lang="en-US" sz="1400" dirty="0"/>
              <a:t> </a:t>
            </a:r>
            <a:r>
              <a:rPr lang="en-US" sz="1400" dirty="0" err="1"/>
              <a:t>Alam</a:t>
            </a:r>
            <a:r>
              <a:rPr lang="en-US" sz="1400" dirty="0"/>
              <a:t> Noor Khan </a:t>
            </a:r>
          </a:p>
          <a:p>
            <a:pPr algn="ctr"/>
            <a:r>
              <a:rPr lang="en-US" sz="1400" dirty="0"/>
              <a:t>Specialty Registrar </a:t>
            </a:r>
            <a:r>
              <a:rPr lang="en-US" sz="1400" dirty="0" err="1"/>
              <a:t>Anaesthesia</a:t>
            </a:r>
            <a:endParaRPr lang="en-US" sz="1400" dirty="0"/>
          </a:p>
          <a:p>
            <a:pPr algn="ctr"/>
            <a:r>
              <a:rPr lang="en-US" sz="1400" dirty="0"/>
              <a:t>North Middlesex University Hospital, NHS trust </a:t>
            </a:r>
          </a:p>
        </p:txBody>
      </p:sp>
      <p:sp>
        <p:nvSpPr>
          <p:cNvPr id="3" name="Rounded Rectangle 11">
            <a:extLst>
              <a:ext uri="{FF2B5EF4-FFF2-40B4-BE49-F238E27FC236}">
                <a16:creationId xmlns:a16="http://schemas.microsoft.com/office/drawing/2014/main" id="{2576C949-0972-A008-1D67-0C3D2EFFB5F8}"/>
              </a:ext>
            </a:extLst>
          </p:cNvPr>
          <p:cNvSpPr/>
          <p:nvPr/>
        </p:nvSpPr>
        <p:spPr>
          <a:xfrm>
            <a:off x="-23828" y="5022417"/>
            <a:ext cx="4205837" cy="414735"/>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en-US" sz="1400" b="1" baseline="30000" dirty="0">
              <a:latin typeface="Arial" pitchFamily="34" charset="0"/>
              <a:ea typeface="SimSun" panose="02010600030101010101" pitchFamily="2" charset="-122"/>
              <a:cs typeface="Arial" pitchFamily="34" charset="0"/>
            </a:endParaRPr>
          </a:p>
          <a:p>
            <a:r>
              <a:rPr lang="en-US" sz="1400" b="1" baseline="30000" dirty="0">
                <a:solidFill>
                  <a:schemeClr val="bg1"/>
                </a:solidFill>
                <a:latin typeface="Arial" pitchFamily="34" charset="0"/>
                <a:ea typeface="SimSun" panose="02010600030101010101" pitchFamily="2" charset="-122"/>
                <a:cs typeface="Arial" pitchFamily="34" charset="0"/>
              </a:rPr>
              <a:t>Table </a:t>
            </a:r>
            <a:r>
              <a:rPr lang="en-GB" sz="1400" b="1" baseline="30000" dirty="0">
                <a:solidFill>
                  <a:schemeClr val="bg1"/>
                </a:solidFill>
                <a:latin typeface="Arial" pitchFamily="34" charset="0"/>
                <a:ea typeface="SimSun" panose="02010600030101010101" pitchFamily="2" charset="-122"/>
                <a:cs typeface="Arial" pitchFamily="34" charset="0"/>
              </a:rPr>
              <a:t>1</a:t>
            </a:r>
            <a:r>
              <a:rPr lang="en-US" sz="1400" b="1" baseline="30000" dirty="0">
                <a:solidFill>
                  <a:schemeClr val="bg1"/>
                </a:solidFill>
                <a:latin typeface="Arial" pitchFamily="34" charset="0"/>
                <a:ea typeface="SimSun" panose="02010600030101010101" pitchFamily="2" charset="-122"/>
                <a:cs typeface="Arial" pitchFamily="34" charset="0"/>
              </a:rPr>
              <a:t>:  Number of procedures performed as per spinal segment</a:t>
            </a:r>
            <a:endParaRPr lang="en-GB" sz="1400" b="1" baseline="30000" dirty="0">
              <a:solidFill>
                <a:schemeClr val="bg1"/>
              </a:solidFill>
              <a:latin typeface="Arial" pitchFamily="34" charset="0"/>
              <a:ea typeface="SimSun" panose="02010600030101010101" pitchFamily="2" charset="-122"/>
              <a:cs typeface="Arial" pitchFamily="34" charset="0"/>
            </a:endParaRPr>
          </a:p>
        </p:txBody>
      </p:sp>
      <p:sp>
        <p:nvSpPr>
          <p:cNvPr id="6" name="Rectangle: Rounded Corners 5">
            <a:extLst>
              <a:ext uri="{FF2B5EF4-FFF2-40B4-BE49-F238E27FC236}">
                <a16:creationId xmlns:a16="http://schemas.microsoft.com/office/drawing/2014/main" id="{CF4A7673-8703-37DC-1532-F767ABC7FEAC}"/>
              </a:ext>
            </a:extLst>
          </p:cNvPr>
          <p:cNvSpPr/>
          <p:nvPr/>
        </p:nvSpPr>
        <p:spPr>
          <a:xfrm>
            <a:off x="8342422" y="4345669"/>
            <a:ext cx="3313064" cy="2807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Arial" panose="020B0604020202020204" pitchFamily="34" charset="0"/>
                <a:cs typeface="Arial" panose="020B0604020202020204" pitchFamily="34" charset="0"/>
              </a:rPr>
              <a:t>References </a:t>
            </a:r>
            <a:endParaRPr lang="en-US" sz="14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62E05DD-9455-7281-C15C-47F39F2A764F}"/>
              </a:ext>
            </a:extLst>
          </p:cNvPr>
          <p:cNvSpPr txBox="1"/>
          <p:nvPr/>
        </p:nvSpPr>
        <p:spPr>
          <a:xfrm>
            <a:off x="7921686" y="4670124"/>
            <a:ext cx="4285765" cy="1846659"/>
          </a:xfrm>
          <a:prstGeom prst="rect">
            <a:avLst/>
          </a:prstGeom>
          <a:noFill/>
        </p:spPr>
        <p:txBody>
          <a:bodyPr wrap="square" rtlCol="0">
            <a:spAutoFit/>
          </a:bodyPr>
          <a:lstStyle/>
          <a:p>
            <a:pPr marL="342900" indent="-342900">
              <a:buFontTx/>
              <a:buAutoNum type="arabicPeriod"/>
            </a:pPr>
            <a:r>
              <a:rPr lang="en-US" sz="1800" i="1" baseline="30000" dirty="0">
                <a:effectLst/>
                <a:latin typeface="Times New Roman" panose="02020603050405020304" pitchFamily="18" charset="0"/>
                <a:ea typeface="SimSun" panose="02010600030101010101" pitchFamily="2" charset="-122"/>
              </a:rPr>
              <a:t>Scott-Warren J, Bhaskar A. Cancer pain management:Part II: Interventional techniques. BJA </a:t>
            </a:r>
            <a:r>
              <a:rPr lang="en-US" sz="1800" i="1" baseline="30000" dirty="0" err="1">
                <a:effectLst/>
                <a:latin typeface="Times New Roman" panose="02020603050405020304" pitchFamily="18" charset="0"/>
                <a:ea typeface="SimSun" panose="02010600030101010101" pitchFamily="2" charset="-122"/>
              </a:rPr>
              <a:t>Educ</a:t>
            </a:r>
            <a:r>
              <a:rPr lang="en-US" sz="1800" i="1" baseline="30000" dirty="0">
                <a:effectLst/>
                <a:latin typeface="Times New Roman" panose="02020603050405020304" pitchFamily="18" charset="0"/>
                <a:ea typeface="SimSun" panose="02010600030101010101" pitchFamily="2" charset="-122"/>
              </a:rPr>
              <a:t>. 2015;15(2):68-72.</a:t>
            </a:r>
            <a:r>
              <a:rPr lang="en-US" sz="1800" i="1" baseline="30000" dirty="0">
                <a:solidFill>
                  <a:srgbClr val="FFFFFF"/>
                </a:solidFill>
                <a:effectLst/>
                <a:latin typeface="Times New Roman" panose="02020603050405020304" pitchFamily="18" charset="0"/>
                <a:ea typeface="SimSun" panose="02010600030101010101" pitchFamily="2" charset="-122"/>
              </a:rPr>
              <a:t> </a:t>
            </a:r>
            <a:r>
              <a:rPr lang="en-US" sz="1800" i="1" u="none" strike="noStrike" baseline="30000" dirty="0">
                <a:solidFill>
                  <a:srgbClr val="000000"/>
                </a:solidFill>
                <a:effectLst/>
                <a:latin typeface="Times New Roman" panose="02020603050405020304" pitchFamily="18" charset="0"/>
                <a:ea typeface="SimSun" panose="02010600030101010101" pitchFamily="2" charset="-122"/>
                <a:hlinkClick r:id="rId5"/>
              </a:rPr>
              <a:t>org/10.1093/</a:t>
            </a:r>
            <a:r>
              <a:rPr lang="en-US" sz="1800" i="1" u="none" strike="noStrike" baseline="30000" dirty="0" err="1">
                <a:solidFill>
                  <a:srgbClr val="000000"/>
                </a:solidFill>
                <a:effectLst/>
                <a:latin typeface="Times New Roman" panose="02020603050405020304" pitchFamily="18" charset="0"/>
                <a:ea typeface="SimSun" panose="02010600030101010101" pitchFamily="2" charset="-122"/>
                <a:hlinkClick r:id="rId5"/>
              </a:rPr>
              <a:t>bjaceaccp</a:t>
            </a:r>
            <a:r>
              <a:rPr lang="en-US" sz="1800" i="1" u="none" strike="noStrike" baseline="30000" dirty="0">
                <a:solidFill>
                  <a:srgbClr val="000000"/>
                </a:solidFill>
                <a:effectLst/>
                <a:latin typeface="Times New Roman" panose="02020603050405020304" pitchFamily="18" charset="0"/>
                <a:ea typeface="SimSun" panose="02010600030101010101" pitchFamily="2" charset="-122"/>
                <a:hlinkClick r:id="rId5"/>
              </a:rPr>
              <a:t>/</a:t>
            </a:r>
            <a:r>
              <a:rPr lang="en-US" sz="1800" i="1" u="none" strike="noStrike" baseline="30000" dirty="0" err="1">
                <a:solidFill>
                  <a:srgbClr val="000000"/>
                </a:solidFill>
                <a:effectLst/>
                <a:latin typeface="Times New Roman" panose="02020603050405020304" pitchFamily="18" charset="0"/>
                <a:ea typeface="SimSun" panose="02010600030101010101" pitchFamily="2" charset="-122"/>
                <a:hlinkClick r:id="rId5"/>
              </a:rPr>
              <a:t>mku012</a:t>
            </a:r>
            <a:r>
              <a:rPr lang="en-US" sz="1800" i="1" baseline="30000" dirty="0">
                <a:effectLst/>
                <a:latin typeface="Times New Roman" panose="02020603050405020304" pitchFamily="18" charset="0"/>
                <a:ea typeface="SimSun" panose="02010600030101010101" pitchFamily="2" charset="-122"/>
              </a:rPr>
              <a:t>. </a:t>
            </a:r>
            <a:endParaRPr lang="en-GB" sz="1800" i="1" baseline="30000" dirty="0">
              <a:effectLst/>
              <a:latin typeface="Times New Roman" panose="02020603050405020304" pitchFamily="18" charset="0"/>
              <a:ea typeface="SimSun" panose="02010600030101010101" pitchFamily="2" charset="-122"/>
            </a:endParaRPr>
          </a:p>
          <a:p>
            <a:pPr marL="342900" indent="-342900">
              <a:buFontTx/>
              <a:buAutoNum type="arabicPeriod"/>
            </a:pPr>
            <a:r>
              <a:rPr lang="en-US" sz="1800" i="1" baseline="30000" dirty="0">
                <a:effectLst/>
                <a:latin typeface="Times New Roman" panose="02020603050405020304" pitchFamily="18" charset="0"/>
                <a:ea typeface="SimSun" panose="02010600030101010101" pitchFamily="2" charset="-122"/>
              </a:rPr>
              <a:t>Watanabe A, </a:t>
            </a:r>
            <a:r>
              <a:rPr lang="en-US" sz="1800" i="1" baseline="30000" dirty="0" err="1">
                <a:effectLst/>
                <a:latin typeface="Times New Roman" panose="02020603050405020304" pitchFamily="18" charset="0"/>
                <a:ea typeface="SimSun" panose="02010600030101010101" pitchFamily="2" charset="-122"/>
              </a:rPr>
              <a:t>Yamakage</a:t>
            </a:r>
            <a:r>
              <a:rPr lang="en-US" sz="1800" i="1" baseline="30000" dirty="0">
                <a:effectLst/>
                <a:latin typeface="Times New Roman" panose="02020603050405020304" pitchFamily="18" charset="0"/>
                <a:ea typeface="SimSun" panose="02010600030101010101" pitchFamily="2" charset="-122"/>
              </a:rPr>
              <a:t> M. Intrathecal </a:t>
            </a:r>
            <a:r>
              <a:rPr lang="en-US" sz="1800" i="1" baseline="30000" dirty="0" err="1">
                <a:effectLst/>
                <a:latin typeface="Times New Roman" panose="02020603050405020304" pitchFamily="18" charset="0"/>
                <a:ea typeface="SimSun" panose="02010600030101010101" pitchFamily="2" charset="-122"/>
              </a:rPr>
              <a:t>neurolytic</a:t>
            </a:r>
            <a:r>
              <a:rPr lang="en-US" sz="1800" i="1" baseline="30000" dirty="0">
                <a:effectLst/>
                <a:latin typeface="Times New Roman" panose="02020603050405020304" pitchFamily="18" charset="0"/>
                <a:ea typeface="SimSun" panose="02010600030101010101" pitchFamily="2" charset="-122"/>
              </a:rPr>
              <a:t> block in a patient with refractory cancer pain. J. Anesth.. 2011;25(4):603-5. </a:t>
            </a:r>
            <a:r>
              <a:rPr lang="en-US" sz="1800" i="1" baseline="30000" dirty="0">
                <a:solidFill>
                  <a:srgbClr val="000000"/>
                </a:solidFill>
                <a:effectLst/>
                <a:latin typeface="Times New Roman" panose="02020603050405020304" pitchFamily="18" charset="0"/>
                <a:ea typeface="SimSun" panose="02010600030101010101" pitchFamily="2" charset="-122"/>
              </a:rPr>
              <a:t>10.1007/s00540-011-1141-4</a:t>
            </a:r>
            <a:r>
              <a:rPr lang="en-US" sz="1800" baseline="30000" dirty="0">
                <a:solidFill>
                  <a:srgbClr val="000000"/>
                </a:solidFill>
                <a:effectLst/>
                <a:latin typeface="Times New Roman" panose="02020603050405020304" pitchFamily="18" charset="0"/>
                <a:ea typeface="SimSun" panose="02010600030101010101" pitchFamily="2" charset="-122"/>
              </a:rPr>
              <a:t>.</a:t>
            </a:r>
            <a:endParaRPr lang="en-GB" sz="1800" baseline="30000" dirty="0">
              <a:effectLst/>
              <a:latin typeface="Times New Roman" panose="02020603050405020304" pitchFamily="18" charset="0"/>
              <a:ea typeface="SimSun" panose="02010600030101010101" pitchFamily="2" charset="-122"/>
            </a:endParaRPr>
          </a:p>
          <a:p>
            <a:pPr marL="342900" indent="-342900">
              <a:buAutoNum type="arabicPeriod"/>
            </a:pPr>
            <a:endParaRPr lang="en-GB" sz="1800" baseline="30000" dirty="0">
              <a:effectLst/>
              <a:latin typeface="Times New Roman" panose="02020603050405020304" pitchFamily="18" charset="0"/>
              <a:ea typeface="SimSun" panose="02010600030101010101" pitchFamily="2" charset="-122"/>
            </a:endParaRPr>
          </a:p>
          <a:p>
            <a:pPr marL="342900" indent="-342900">
              <a:buAutoNum type="arabicPeriod"/>
            </a:pPr>
            <a:endParaRPr lang="en-GB" sz="1800" baseline="30000" dirty="0">
              <a:effectLst/>
              <a:latin typeface="Times New Roman" panose="02020603050405020304" pitchFamily="18" charset="0"/>
              <a:ea typeface="SimSun" panose="02010600030101010101" pitchFamily="2" charset="-122"/>
            </a:endParaRPr>
          </a:p>
          <a:p>
            <a:pPr algn="l"/>
            <a:endParaRPr lang="en-US" dirty="0"/>
          </a:p>
        </p:txBody>
      </p:sp>
    </p:spTree>
    <p:extLst>
      <p:ext uri="{BB962C8B-B14F-4D97-AF65-F5344CB8AC3E}">
        <p14:creationId xmlns:p14="http://schemas.microsoft.com/office/powerpoint/2010/main" val="664808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5A3778-F9C6-4E40-8177-CB32B38036BA}">
  <ds:schemaRefs>
    <ds:schemaRef ds:uri="http://purl.org/dc/dcmitype/"/>
    <ds:schemaRef ds:uri="ec49a593-3265-4a49-b71d-8db4c0af5911"/>
    <ds:schemaRef ds:uri="http://www.w3.org/XML/1998/namespace"/>
    <ds:schemaRef ds:uri="http://schemas.microsoft.com/office/2006/documentManagement/types"/>
    <ds:schemaRef ds:uri="eef307fe-dfcd-4dc4-b0dc-232c2dad2b81"/>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C40B2A2B-6E39-46E3-B317-4F5A07D15E0F}">
  <ds:schemaRefs>
    <ds:schemaRef ds:uri="http://schemas.microsoft.com/sharepoint/v3/contenttype/forms"/>
  </ds:schemaRefs>
</ds:datastoreItem>
</file>

<file path=customXml/itemProps3.xml><?xml version="1.0" encoding="utf-8"?>
<ds:datastoreItem xmlns:ds="http://schemas.openxmlformats.org/officeDocument/2006/customXml" ds:itemID="{1C9030AF-2FED-485D-B9B4-D8D703194D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139</TotalTime>
  <Words>557</Words>
  <Application>Microsoft Office PowerPoint</Application>
  <PresentationFormat>Widescreen</PresentationFormat>
  <Paragraphs>106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KHAN, Alam Noor (NORTH MIDDLESEX UNIVERSITY HOSPITAL NHS TRUST)</dc:creator>
  <cp:lastModifiedBy>Lia Bover Armstrong</cp:lastModifiedBy>
  <cp:revision>30</cp:revision>
  <dcterms:created xsi:type="dcterms:W3CDTF">2023-03-18T11:30:14Z</dcterms:created>
  <dcterms:modified xsi:type="dcterms:W3CDTF">2023-05-03T14:49:15Z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